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320" r:id="rId9"/>
    <p:sldId id="263" r:id="rId10"/>
    <p:sldId id="267" r:id="rId11"/>
    <p:sldId id="319" r:id="rId12"/>
    <p:sldId id="265" r:id="rId13"/>
    <p:sldId id="303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A4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6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FB4DD0-AC01-4EB0-B815-1CA2F5FE314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244DDB2-D892-4012-A93C-37186B556680}">
      <dgm:prSet/>
      <dgm:spPr/>
      <dgm:t>
        <a:bodyPr/>
        <a:lstStyle/>
        <a:p>
          <a:r>
            <a:rPr lang="en-US" b="1"/>
            <a:t>Do you or anyone in your party have mobility issues or problems walking long distances?</a:t>
          </a:r>
          <a:endParaRPr lang="en-US"/>
        </a:p>
      </dgm:t>
    </dgm:pt>
    <dgm:pt modelId="{D894E4AE-C54A-4A5B-988F-6D689E331145}" type="parTrans" cxnId="{8722B648-3C36-4C95-A0B8-41B3D00567E9}">
      <dgm:prSet/>
      <dgm:spPr/>
      <dgm:t>
        <a:bodyPr/>
        <a:lstStyle/>
        <a:p>
          <a:endParaRPr lang="en-US"/>
        </a:p>
      </dgm:t>
    </dgm:pt>
    <dgm:pt modelId="{CC03084C-3105-40A5-A596-1BC127EF73EA}" type="sibTrans" cxnId="{8722B648-3C36-4C95-A0B8-41B3D00567E9}">
      <dgm:prSet/>
      <dgm:spPr/>
      <dgm:t>
        <a:bodyPr/>
        <a:lstStyle/>
        <a:p>
          <a:endParaRPr lang="en-US"/>
        </a:p>
      </dgm:t>
    </dgm:pt>
    <dgm:pt modelId="{0936F69A-F6F2-4895-88DF-DFD000897FED}">
      <dgm:prSet/>
      <dgm:spPr/>
      <dgm:t>
        <a:bodyPr/>
        <a:lstStyle/>
        <a:p>
          <a:r>
            <a:rPr lang="en-US" b="1"/>
            <a:t>Are there any physical activities you or any member of your group find difficult (e.g., negotiating stairs, standing from a seated position, etc.)? </a:t>
          </a:r>
          <a:endParaRPr lang="en-US"/>
        </a:p>
      </dgm:t>
    </dgm:pt>
    <dgm:pt modelId="{845DDF54-4EA2-46EA-9EEE-7003973FFB37}" type="parTrans" cxnId="{4ABF20F5-96BE-46E0-A4FA-0513BC2935E3}">
      <dgm:prSet/>
      <dgm:spPr/>
      <dgm:t>
        <a:bodyPr/>
        <a:lstStyle/>
        <a:p>
          <a:endParaRPr lang="en-US"/>
        </a:p>
      </dgm:t>
    </dgm:pt>
    <dgm:pt modelId="{C9312796-05CE-4F25-85F8-A1E4D9C68F5A}" type="sibTrans" cxnId="{4ABF20F5-96BE-46E0-A4FA-0513BC2935E3}">
      <dgm:prSet/>
      <dgm:spPr/>
      <dgm:t>
        <a:bodyPr/>
        <a:lstStyle/>
        <a:p>
          <a:endParaRPr lang="en-US"/>
        </a:p>
      </dgm:t>
    </dgm:pt>
    <dgm:pt modelId="{7E1CE0F2-CE7F-4274-8E1F-9DBD1B354F78}">
      <dgm:prSet/>
      <dgm:spPr/>
      <dgm:t>
        <a:bodyPr/>
        <a:lstStyle/>
        <a:p>
          <a:r>
            <a:rPr lang="en-US" b="1"/>
            <a:t>Are you planning to book any excursions as part of your vacation?</a:t>
          </a:r>
          <a:endParaRPr lang="en-US"/>
        </a:p>
      </dgm:t>
    </dgm:pt>
    <dgm:pt modelId="{80CFB66E-E642-4F4B-BBE0-BCEC19D3E48C}" type="parTrans" cxnId="{744C1ACE-14AA-4AEC-96FC-31F8CC2BB9F8}">
      <dgm:prSet/>
      <dgm:spPr/>
      <dgm:t>
        <a:bodyPr/>
        <a:lstStyle/>
        <a:p>
          <a:endParaRPr lang="en-US"/>
        </a:p>
      </dgm:t>
    </dgm:pt>
    <dgm:pt modelId="{0FCC702F-43AF-42BF-8139-E79EB23E4C2C}" type="sibTrans" cxnId="{744C1ACE-14AA-4AEC-96FC-31F8CC2BB9F8}">
      <dgm:prSet/>
      <dgm:spPr/>
      <dgm:t>
        <a:bodyPr/>
        <a:lstStyle/>
        <a:p>
          <a:endParaRPr lang="en-US"/>
        </a:p>
      </dgm:t>
    </dgm:pt>
    <dgm:pt modelId="{EFDD30CD-63F0-4B1B-ABFC-FF861A95C88D}">
      <dgm:prSet/>
      <dgm:spPr/>
      <dgm:t>
        <a:bodyPr/>
        <a:lstStyle/>
        <a:p>
          <a:r>
            <a:rPr lang="en-US" b="1"/>
            <a:t>Will you or anyone in your group have trouble keeping pace on the excursions? </a:t>
          </a:r>
          <a:endParaRPr lang="en-US"/>
        </a:p>
      </dgm:t>
    </dgm:pt>
    <dgm:pt modelId="{91AECCF3-1E61-40C6-B6B3-627DB37A56A0}" type="parTrans" cxnId="{403807D7-9F98-419D-AD5A-BFB73B35BB55}">
      <dgm:prSet/>
      <dgm:spPr/>
      <dgm:t>
        <a:bodyPr/>
        <a:lstStyle/>
        <a:p>
          <a:endParaRPr lang="en-US"/>
        </a:p>
      </dgm:t>
    </dgm:pt>
    <dgm:pt modelId="{3AFF4F6F-DE68-44A8-9649-9322A626E2B1}" type="sibTrans" cxnId="{403807D7-9F98-419D-AD5A-BFB73B35BB55}">
      <dgm:prSet/>
      <dgm:spPr/>
      <dgm:t>
        <a:bodyPr/>
        <a:lstStyle/>
        <a:p>
          <a:endParaRPr lang="en-US"/>
        </a:p>
      </dgm:t>
    </dgm:pt>
    <dgm:pt modelId="{83D5EE59-3E6F-4C5C-9F6A-7C14B641220A}" type="pres">
      <dgm:prSet presAssocID="{8DFB4DD0-AC01-4EB0-B815-1CA2F5FE314D}" presName="linear" presStyleCnt="0">
        <dgm:presLayoutVars>
          <dgm:animLvl val="lvl"/>
          <dgm:resizeHandles val="exact"/>
        </dgm:presLayoutVars>
      </dgm:prSet>
      <dgm:spPr/>
    </dgm:pt>
    <dgm:pt modelId="{DEDBBCFB-DB00-40F9-8EAE-4CD6DEA44CFB}" type="pres">
      <dgm:prSet presAssocID="{D244DDB2-D892-4012-A93C-37186B55668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CBDBAB8-48A0-4C62-B038-B52D2380527D}" type="pres">
      <dgm:prSet presAssocID="{CC03084C-3105-40A5-A596-1BC127EF73EA}" presName="spacer" presStyleCnt="0"/>
      <dgm:spPr/>
    </dgm:pt>
    <dgm:pt modelId="{64716F9A-A793-4491-8E2E-C3710B7C8008}" type="pres">
      <dgm:prSet presAssocID="{0936F69A-F6F2-4895-88DF-DFD000897FE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7E188D9-3803-453A-BEEF-A995B4C14469}" type="pres">
      <dgm:prSet presAssocID="{C9312796-05CE-4F25-85F8-A1E4D9C68F5A}" presName="spacer" presStyleCnt="0"/>
      <dgm:spPr/>
    </dgm:pt>
    <dgm:pt modelId="{455F8F57-9C78-4215-8EE8-BBB1FA928D36}" type="pres">
      <dgm:prSet presAssocID="{7E1CE0F2-CE7F-4274-8E1F-9DBD1B354F7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35D2281-39B5-41A0-905E-7B0A2BE8CB59}" type="pres">
      <dgm:prSet presAssocID="{0FCC702F-43AF-42BF-8139-E79EB23E4C2C}" presName="spacer" presStyleCnt="0"/>
      <dgm:spPr/>
    </dgm:pt>
    <dgm:pt modelId="{DFC647EA-9350-4AB5-8A4C-55E73FECC263}" type="pres">
      <dgm:prSet presAssocID="{EFDD30CD-63F0-4B1B-ABFC-FF861A95C88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255255C-0508-49C2-BD1D-1A9F8AB54B9F}" type="presOf" srcId="{7E1CE0F2-CE7F-4274-8E1F-9DBD1B354F78}" destId="{455F8F57-9C78-4215-8EE8-BBB1FA928D36}" srcOrd="0" destOrd="0" presId="urn:microsoft.com/office/officeart/2005/8/layout/vList2"/>
    <dgm:cxn modelId="{8722B648-3C36-4C95-A0B8-41B3D00567E9}" srcId="{8DFB4DD0-AC01-4EB0-B815-1CA2F5FE314D}" destId="{D244DDB2-D892-4012-A93C-37186B556680}" srcOrd="0" destOrd="0" parTransId="{D894E4AE-C54A-4A5B-988F-6D689E331145}" sibTransId="{CC03084C-3105-40A5-A596-1BC127EF73EA}"/>
    <dgm:cxn modelId="{DFF431BE-0DF4-45FB-AA4C-E353AB8B594A}" type="presOf" srcId="{0936F69A-F6F2-4895-88DF-DFD000897FED}" destId="{64716F9A-A793-4491-8E2E-C3710B7C8008}" srcOrd="0" destOrd="0" presId="urn:microsoft.com/office/officeart/2005/8/layout/vList2"/>
    <dgm:cxn modelId="{744C1ACE-14AA-4AEC-96FC-31F8CC2BB9F8}" srcId="{8DFB4DD0-AC01-4EB0-B815-1CA2F5FE314D}" destId="{7E1CE0F2-CE7F-4274-8E1F-9DBD1B354F78}" srcOrd="2" destOrd="0" parTransId="{80CFB66E-E642-4F4B-BBE0-BCEC19D3E48C}" sibTransId="{0FCC702F-43AF-42BF-8139-E79EB23E4C2C}"/>
    <dgm:cxn modelId="{B34FD8D1-9D27-41C8-B880-08048BA05A9D}" type="presOf" srcId="{D244DDB2-D892-4012-A93C-37186B556680}" destId="{DEDBBCFB-DB00-40F9-8EAE-4CD6DEA44CFB}" srcOrd="0" destOrd="0" presId="urn:microsoft.com/office/officeart/2005/8/layout/vList2"/>
    <dgm:cxn modelId="{403807D7-9F98-419D-AD5A-BFB73B35BB55}" srcId="{8DFB4DD0-AC01-4EB0-B815-1CA2F5FE314D}" destId="{EFDD30CD-63F0-4B1B-ABFC-FF861A95C88D}" srcOrd="3" destOrd="0" parTransId="{91AECCF3-1E61-40C6-B6B3-627DB37A56A0}" sibTransId="{3AFF4F6F-DE68-44A8-9649-9322A626E2B1}"/>
    <dgm:cxn modelId="{4ABF20F5-96BE-46E0-A4FA-0513BC2935E3}" srcId="{8DFB4DD0-AC01-4EB0-B815-1CA2F5FE314D}" destId="{0936F69A-F6F2-4895-88DF-DFD000897FED}" srcOrd="1" destOrd="0" parTransId="{845DDF54-4EA2-46EA-9EEE-7003973FFB37}" sibTransId="{C9312796-05CE-4F25-85F8-A1E4D9C68F5A}"/>
    <dgm:cxn modelId="{756DD0F6-AAAD-4CE0-86A7-248F5ADBEC90}" type="presOf" srcId="{EFDD30CD-63F0-4B1B-ABFC-FF861A95C88D}" destId="{DFC647EA-9350-4AB5-8A4C-55E73FECC263}" srcOrd="0" destOrd="0" presId="urn:microsoft.com/office/officeart/2005/8/layout/vList2"/>
    <dgm:cxn modelId="{10B5C4FA-3DE8-4416-B85C-5FDE08EF148C}" type="presOf" srcId="{8DFB4DD0-AC01-4EB0-B815-1CA2F5FE314D}" destId="{83D5EE59-3E6F-4C5C-9F6A-7C14B641220A}" srcOrd="0" destOrd="0" presId="urn:microsoft.com/office/officeart/2005/8/layout/vList2"/>
    <dgm:cxn modelId="{BB1AB721-FE1B-4822-ADA4-30E6FD2A6D9A}" type="presParOf" srcId="{83D5EE59-3E6F-4C5C-9F6A-7C14B641220A}" destId="{DEDBBCFB-DB00-40F9-8EAE-4CD6DEA44CFB}" srcOrd="0" destOrd="0" presId="urn:microsoft.com/office/officeart/2005/8/layout/vList2"/>
    <dgm:cxn modelId="{35230AC4-6D39-4BCA-A00A-0B85D08C7410}" type="presParOf" srcId="{83D5EE59-3E6F-4C5C-9F6A-7C14B641220A}" destId="{8CBDBAB8-48A0-4C62-B038-B52D2380527D}" srcOrd="1" destOrd="0" presId="urn:microsoft.com/office/officeart/2005/8/layout/vList2"/>
    <dgm:cxn modelId="{1E06A850-8725-4A09-B464-10BC4DE4E1AC}" type="presParOf" srcId="{83D5EE59-3E6F-4C5C-9F6A-7C14B641220A}" destId="{64716F9A-A793-4491-8E2E-C3710B7C8008}" srcOrd="2" destOrd="0" presId="urn:microsoft.com/office/officeart/2005/8/layout/vList2"/>
    <dgm:cxn modelId="{9949684E-7A10-417A-89BA-ABE174AC4FF8}" type="presParOf" srcId="{83D5EE59-3E6F-4C5C-9F6A-7C14B641220A}" destId="{67E188D9-3803-453A-BEEF-A995B4C14469}" srcOrd="3" destOrd="0" presId="urn:microsoft.com/office/officeart/2005/8/layout/vList2"/>
    <dgm:cxn modelId="{93A23926-DE11-4D0D-AE06-86BE549A5CC8}" type="presParOf" srcId="{83D5EE59-3E6F-4C5C-9F6A-7C14B641220A}" destId="{455F8F57-9C78-4215-8EE8-BBB1FA928D36}" srcOrd="4" destOrd="0" presId="urn:microsoft.com/office/officeart/2005/8/layout/vList2"/>
    <dgm:cxn modelId="{867B8FFD-6D1C-4033-B072-E789DB95E4ED}" type="presParOf" srcId="{83D5EE59-3E6F-4C5C-9F6A-7C14B641220A}" destId="{A35D2281-39B5-41A0-905E-7B0A2BE8CB59}" srcOrd="5" destOrd="0" presId="urn:microsoft.com/office/officeart/2005/8/layout/vList2"/>
    <dgm:cxn modelId="{ACE5942E-FC4C-4ADA-8E92-5C340300E894}" type="presParOf" srcId="{83D5EE59-3E6F-4C5C-9F6A-7C14B641220A}" destId="{DFC647EA-9350-4AB5-8A4C-55E73FECC26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9D05D4-50EC-4408-8951-F05E0871CA17}" type="doc">
      <dgm:prSet loTypeId="urn:microsoft.com/office/officeart/2018/5/layout/IconLeafLabelList" loCatId="icon" qsTypeId="urn:microsoft.com/office/officeart/2005/8/quickstyle/simple4" qsCatId="simple" csTypeId="urn:microsoft.com/office/officeart/2018/5/colors/Iconchunking_neutralicon_accent3_2" csCatId="accent3" phldr="1"/>
      <dgm:spPr/>
      <dgm:t>
        <a:bodyPr/>
        <a:lstStyle/>
        <a:p>
          <a:endParaRPr lang="en-US"/>
        </a:p>
      </dgm:t>
    </dgm:pt>
    <dgm:pt modelId="{FE348340-71D2-4E44-93DA-494AE5449D17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200" b="1" dirty="0">
              <a:solidFill>
                <a:srgbClr val="002060"/>
              </a:solidFill>
            </a:rPr>
            <a:t>Guest calls upon arriving on port property</a:t>
          </a:r>
        </a:p>
      </dgm:t>
    </dgm:pt>
    <dgm:pt modelId="{122BBE4F-0357-4F17-9E84-69F34A9CFDC4}" type="parTrans" cxnId="{07C0B32C-8F0E-45CD-9DCC-40C11B96ADB4}">
      <dgm:prSet/>
      <dgm:spPr/>
      <dgm:t>
        <a:bodyPr/>
        <a:lstStyle/>
        <a:p>
          <a:endParaRPr lang="en-US"/>
        </a:p>
      </dgm:t>
    </dgm:pt>
    <dgm:pt modelId="{72F6CA08-0759-465C-9C70-A03788498A58}" type="sibTrans" cxnId="{07C0B32C-8F0E-45CD-9DCC-40C11B96ADB4}">
      <dgm:prSet/>
      <dgm:spPr/>
      <dgm:t>
        <a:bodyPr/>
        <a:lstStyle/>
        <a:p>
          <a:endParaRPr lang="en-US"/>
        </a:p>
      </dgm:t>
    </dgm:pt>
    <dgm:pt modelId="{672EC026-A734-492F-A375-1F4E51FE39A3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200" b="1" dirty="0">
              <a:solidFill>
                <a:srgbClr val="002060"/>
              </a:solidFill>
            </a:rPr>
            <a:t>Guest is met by SNG Guest Experience Ambassador™ where Equipment is delivered,  demonstrated and any questions are answered prior to entering the terminal</a:t>
          </a:r>
        </a:p>
      </dgm:t>
    </dgm:pt>
    <dgm:pt modelId="{05EED3DA-BA57-4269-904D-3C822A2907AA}" type="parTrans" cxnId="{66312D07-CC1C-4FD7-A73A-2E654BD46291}">
      <dgm:prSet/>
      <dgm:spPr/>
      <dgm:t>
        <a:bodyPr/>
        <a:lstStyle/>
        <a:p>
          <a:endParaRPr lang="en-US"/>
        </a:p>
      </dgm:t>
    </dgm:pt>
    <dgm:pt modelId="{1568D1BE-E997-4A14-AB58-EEBD77544565}" type="sibTrans" cxnId="{66312D07-CC1C-4FD7-A73A-2E654BD46291}">
      <dgm:prSet/>
      <dgm:spPr/>
      <dgm:t>
        <a:bodyPr/>
        <a:lstStyle/>
        <a:p>
          <a:endParaRPr lang="en-US"/>
        </a:p>
      </dgm:t>
    </dgm:pt>
    <dgm:pt modelId="{032F5CA3-F0F2-4AD4-95B5-14DA9F068DD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dirty="0">
              <a:solidFill>
                <a:srgbClr val="002060"/>
              </a:solidFill>
            </a:rPr>
            <a:t>Guest calls Experience Ambassador at last breakfast or when cleared for early debarkation</a:t>
          </a:r>
        </a:p>
      </dgm:t>
    </dgm:pt>
    <dgm:pt modelId="{CAA3966E-97DF-425A-BAA8-4F3EB4247BC1}" type="parTrans" cxnId="{685B6B62-ECBB-4DB5-A9E4-586495399636}">
      <dgm:prSet/>
      <dgm:spPr/>
      <dgm:t>
        <a:bodyPr/>
        <a:lstStyle/>
        <a:p>
          <a:endParaRPr lang="en-US"/>
        </a:p>
      </dgm:t>
    </dgm:pt>
    <dgm:pt modelId="{E07FA2FB-5F6A-4888-9DF9-655C49C6F2F5}" type="sibTrans" cxnId="{685B6B62-ECBB-4DB5-A9E4-586495399636}">
      <dgm:prSet/>
      <dgm:spPr/>
      <dgm:t>
        <a:bodyPr/>
        <a:lstStyle/>
        <a:p>
          <a:endParaRPr lang="en-US"/>
        </a:p>
      </dgm:t>
    </dgm:pt>
    <dgm:pt modelId="{0F3727D9-9CD5-4AEA-BE5B-11F59B945A9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b="1" dirty="0">
              <a:solidFill>
                <a:srgbClr val="002060"/>
              </a:solidFill>
            </a:rPr>
            <a:t>Guest Experience Ambassador meets guest to pick up equipment and solicits guest feedback</a:t>
          </a:r>
        </a:p>
      </dgm:t>
    </dgm:pt>
    <dgm:pt modelId="{1B60ADC4-5A2D-4F92-9310-BBFF697DB19C}" type="parTrans" cxnId="{D271BC9A-B983-44EB-8086-6278CD20A9CA}">
      <dgm:prSet/>
      <dgm:spPr/>
      <dgm:t>
        <a:bodyPr/>
        <a:lstStyle/>
        <a:p>
          <a:endParaRPr lang="en-US"/>
        </a:p>
      </dgm:t>
    </dgm:pt>
    <dgm:pt modelId="{46155666-D319-4A29-9185-A404060F04EC}" type="sibTrans" cxnId="{D271BC9A-B983-44EB-8086-6278CD20A9CA}">
      <dgm:prSet/>
      <dgm:spPr/>
      <dgm:t>
        <a:bodyPr/>
        <a:lstStyle/>
        <a:p>
          <a:endParaRPr lang="en-US"/>
        </a:p>
      </dgm:t>
    </dgm:pt>
    <dgm:pt modelId="{5D6275E2-7E5B-4198-AE5E-B4AA8A1BD137}" type="pres">
      <dgm:prSet presAssocID="{DF9D05D4-50EC-4408-8951-F05E0871CA17}" presName="root" presStyleCnt="0">
        <dgm:presLayoutVars>
          <dgm:dir/>
          <dgm:resizeHandles val="exact"/>
        </dgm:presLayoutVars>
      </dgm:prSet>
      <dgm:spPr/>
    </dgm:pt>
    <dgm:pt modelId="{9405F89E-79B4-447C-BF26-C3823A483F07}" type="pres">
      <dgm:prSet presAssocID="{FE348340-71D2-4E44-93DA-494AE5449D17}" presName="compNode" presStyleCnt="0"/>
      <dgm:spPr/>
    </dgm:pt>
    <dgm:pt modelId="{23ED68E7-4109-4726-80D7-D0AE2501AEF6}" type="pres">
      <dgm:prSet presAssocID="{FE348340-71D2-4E44-93DA-494AE5449D17}" presName="iconBgRect" presStyleLbl="bgShp" presStyleIdx="0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4660AD53-D422-42B4-A6C1-AE4BDEACE27E}" type="pres">
      <dgm:prSet presAssocID="{FE348340-71D2-4E44-93DA-494AE5449D1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7E405852-8145-4B21-8352-538439EAE5E1}" type="pres">
      <dgm:prSet presAssocID="{FE348340-71D2-4E44-93DA-494AE5449D17}" presName="spaceRect" presStyleCnt="0"/>
      <dgm:spPr/>
    </dgm:pt>
    <dgm:pt modelId="{23AE4094-0241-4285-BBB7-A82C4FE78CAF}" type="pres">
      <dgm:prSet presAssocID="{FE348340-71D2-4E44-93DA-494AE5449D17}" presName="textRect" presStyleLbl="revTx" presStyleIdx="0" presStyleCnt="4">
        <dgm:presLayoutVars>
          <dgm:chMax val="1"/>
          <dgm:chPref val="1"/>
        </dgm:presLayoutVars>
      </dgm:prSet>
      <dgm:spPr/>
    </dgm:pt>
    <dgm:pt modelId="{3224D60C-1634-4C39-9A1A-8BBD9A56186A}" type="pres">
      <dgm:prSet presAssocID="{72F6CA08-0759-465C-9C70-A03788498A58}" presName="sibTrans" presStyleCnt="0"/>
      <dgm:spPr/>
    </dgm:pt>
    <dgm:pt modelId="{EA678206-89E2-428E-8D96-BCD9CF109400}" type="pres">
      <dgm:prSet presAssocID="{672EC026-A734-492F-A375-1F4E51FE39A3}" presName="compNode" presStyleCnt="0"/>
      <dgm:spPr/>
    </dgm:pt>
    <dgm:pt modelId="{49F04300-534A-45CE-BC94-F3EB463C75EA}" type="pres">
      <dgm:prSet presAssocID="{672EC026-A734-492F-A375-1F4E51FE39A3}" presName="iconBgRect" presStyleLbl="bgShp" presStyleIdx="1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71F80173-CDF0-477C-BD30-72AF8C813939}" type="pres">
      <dgm:prSet presAssocID="{672EC026-A734-492F-A375-1F4E51FE39A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5E249C43-21AC-4938-9B84-ECADA9A98170}" type="pres">
      <dgm:prSet presAssocID="{672EC026-A734-492F-A375-1F4E51FE39A3}" presName="spaceRect" presStyleCnt="0"/>
      <dgm:spPr/>
    </dgm:pt>
    <dgm:pt modelId="{2FC3A1BB-855D-4378-B324-051CDAB2419F}" type="pres">
      <dgm:prSet presAssocID="{672EC026-A734-492F-A375-1F4E51FE39A3}" presName="textRect" presStyleLbl="revTx" presStyleIdx="1" presStyleCnt="4">
        <dgm:presLayoutVars>
          <dgm:chMax val="1"/>
          <dgm:chPref val="1"/>
        </dgm:presLayoutVars>
      </dgm:prSet>
      <dgm:spPr/>
    </dgm:pt>
    <dgm:pt modelId="{85986465-BCCB-46DF-ADBC-C572565DD817}" type="pres">
      <dgm:prSet presAssocID="{1568D1BE-E997-4A14-AB58-EEBD77544565}" presName="sibTrans" presStyleCnt="0"/>
      <dgm:spPr/>
    </dgm:pt>
    <dgm:pt modelId="{27C46DC0-820A-4A90-A789-C49E5A151DDF}" type="pres">
      <dgm:prSet presAssocID="{032F5CA3-F0F2-4AD4-95B5-14DA9F068DDD}" presName="compNode" presStyleCnt="0"/>
      <dgm:spPr/>
    </dgm:pt>
    <dgm:pt modelId="{8CF4AA4E-0AD8-40C6-96CB-C699C1BF7C62}" type="pres">
      <dgm:prSet presAssocID="{032F5CA3-F0F2-4AD4-95B5-14DA9F068DDD}" presName="iconBgRect" presStyleLbl="bgShp" presStyleIdx="2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8A56E798-5352-415A-92A9-3E3B9D088AF3}" type="pres">
      <dgm:prSet presAssocID="{032F5CA3-F0F2-4AD4-95B5-14DA9F068DD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eiver"/>
        </a:ext>
      </dgm:extLst>
    </dgm:pt>
    <dgm:pt modelId="{B46562F4-0F59-45F9-86A6-8F1B78EC6936}" type="pres">
      <dgm:prSet presAssocID="{032F5CA3-F0F2-4AD4-95B5-14DA9F068DDD}" presName="spaceRect" presStyleCnt="0"/>
      <dgm:spPr/>
    </dgm:pt>
    <dgm:pt modelId="{9A9B3A52-1EB0-472F-9AA6-15AC61C5A963}" type="pres">
      <dgm:prSet presAssocID="{032F5CA3-F0F2-4AD4-95B5-14DA9F068DDD}" presName="textRect" presStyleLbl="revTx" presStyleIdx="2" presStyleCnt="4">
        <dgm:presLayoutVars>
          <dgm:chMax val="1"/>
          <dgm:chPref val="1"/>
        </dgm:presLayoutVars>
      </dgm:prSet>
      <dgm:spPr/>
    </dgm:pt>
    <dgm:pt modelId="{40BE92C9-BBE5-4DFE-9B9F-5EE510F6DBB7}" type="pres">
      <dgm:prSet presAssocID="{E07FA2FB-5F6A-4888-9DF9-655C49C6F2F5}" presName="sibTrans" presStyleCnt="0"/>
      <dgm:spPr/>
    </dgm:pt>
    <dgm:pt modelId="{AFBA14E8-59F3-46DA-9978-01D054E881E9}" type="pres">
      <dgm:prSet presAssocID="{0F3727D9-9CD5-4AEA-BE5B-11F59B945A91}" presName="compNode" presStyleCnt="0"/>
      <dgm:spPr/>
    </dgm:pt>
    <dgm:pt modelId="{0A9CA2EF-BCE7-4C23-966A-DC1B68A2D554}" type="pres">
      <dgm:prSet presAssocID="{0F3727D9-9CD5-4AEA-BE5B-11F59B945A91}" presName="iconBgRect" presStyleLbl="bgShp" presStyleIdx="3" presStyleCnt="4"/>
      <dgm:spPr>
        <a:prstGeom prst="round2DiagRect">
          <a:avLst>
            <a:gd name="adj1" fmla="val 29727"/>
            <a:gd name="adj2" fmla="val 0"/>
          </a:avLst>
        </a:prstGeom>
      </dgm:spPr>
    </dgm:pt>
    <dgm:pt modelId="{6B208312-F8C2-44DF-85C1-50E93C0965E6}" type="pres">
      <dgm:prSet presAssocID="{0F3727D9-9CD5-4AEA-BE5B-11F59B945A91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umbs Up Sign"/>
        </a:ext>
      </dgm:extLst>
    </dgm:pt>
    <dgm:pt modelId="{B9B11D3D-EE29-4BBB-9102-08A5AEA0D160}" type="pres">
      <dgm:prSet presAssocID="{0F3727D9-9CD5-4AEA-BE5B-11F59B945A91}" presName="spaceRect" presStyleCnt="0"/>
      <dgm:spPr/>
    </dgm:pt>
    <dgm:pt modelId="{4420055B-D332-4098-A51D-7B9177424A2A}" type="pres">
      <dgm:prSet presAssocID="{0F3727D9-9CD5-4AEA-BE5B-11F59B945A91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66312D07-CC1C-4FD7-A73A-2E654BD46291}" srcId="{DF9D05D4-50EC-4408-8951-F05E0871CA17}" destId="{672EC026-A734-492F-A375-1F4E51FE39A3}" srcOrd="1" destOrd="0" parTransId="{05EED3DA-BA57-4269-904D-3C822A2907AA}" sibTransId="{1568D1BE-E997-4A14-AB58-EEBD77544565}"/>
    <dgm:cxn modelId="{07C0B32C-8F0E-45CD-9DCC-40C11B96ADB4}" srcId="{DF9D05D4-50EC-4408-8951-F05E0871CA17}" destId="{FE348340-71D2-4E44-93DA-494AE5449D17}" srcOrd="0" destOrd="0" parTransId="{122BBE4F-0357-4F17-9E84-69F34A9CFDC4}" sibTransId="{72F6CA08-0759-465C-9C70-A03788498A58}"/>
    <dgm:cxn modelId="{685B6B62-ECBB-4DB5-A9E4-586495399636}" srcId="{DF9D05D4-50EC-4408-8951-F05E0871CA17}" destId="{032F5CA3-F0F2-4AD4-95B5-14DA9F068DDD}" srcOrd="2" destOrd="0" parTransId="{CAA3966E-97DF-425A-BAA8-4F3EB4247BC1}" sibTransId="{E07FA2FB-5F6A-4888-9DF9-655C49C6F2F5}"/>
    <dgm:cxn modelId="{2CEC344F-7642-43C8-A3B1-73B9E938D3F6}" type="presOf" srcId="{032F5CA3-F0F2-4AD4-95B5-14DA9F068DDD}" destId="{9A9B3A52-1EB0-472F-9AA6-15AC61C5A963}" srcOrd="0" destOrd="0" presId="urn:microsoft.com/office/officeart/2018/5/layout/IconLeafLabelList"/>
    <dgm:cxn modelId="{D271BC9A-B983-44EB-8086-6278CD20A9CA}" srcId="{DF9D05D4-50EC-4408-8951-F05E0871CA17}" destId="{0F3727D9-9CD5-4AEA-BE5B-11F59B945A91}" srcOrd="3" destOrd="0" parTransId="{1B60ADC4-5A2D-4F92-9310-BBFF697DB19C}" sibTransId="{46155666-D319-4A29-9185-A404060F04EC}"/>
    <dgm:cxn modelId="{2AB445D7-6072-4BE8-AF05-32503A49806C}" type="presOf" srcId="{0F3727D9-9CD5-4AEA-BE5B-11F59B945A91}" destId="{4420055B-D332-4098-A51D-7B9177424A2A}" srcOrd="0" destOrd="0" presId="urn:microsoft.com/office/officeart/2018/5/layout/IconLeafLabelList"/>
    <dgm:cxn modelId="{2F777AE7-4839-4EC0-89FE-284172B25F36}" type="presOf" srcId="{672EC026-A734-492F-A375-1F4E51FE39A3}" destId="{2FC3A1BB-855D-4378-B324-051CDAB2419F}" srcOrd="0" destOrd="0" presId="urn:microsoft.com/office/officeart/2018/5/layout/IconLeafLabelList"/>
    <dgm:cxn modelId="{BB725EFB-73FB-4A5F-AD8C-20EC5E65FF8C}" type="presOf" srcId="{FE348340-71D2-4E44-93DA-494AE5449D17}" destId="{23AE4094-0241-4285-BBB7-A82C4FE78CAF}" srcOrd="0" destOrd="0" presId="urn:microsoft.com/office/officeart/2018/5/layout/IconLeafLabelList"/>
    <dgm:cxn modelId="{A80AF7FB-A251-4FEB-A83F-BFEA43B85EC3}" type="presOf" srcId="{DF9D05D4-50EC-4408-8951-F05E0871CA17}" destId="{5D6275E2-7E5B-4198-AE5E-B4AA8A1BD137}" srcOrd="0" destOrd="0" presId="urn:microsoft.com/office/officeart/2018/5/layout/IconLeafLabelList"/>
    <dgm:cxn modelId="{CC1A759B-2B0D-468E-ADCA-755B2A681B52}" type="presParOf" srcId="{5D6275E2-7E5B-4198-AE5E-B4AA8A1BD137}" destId="{9405F89E-79B4-447C-BF26-C3823A483F07}" srcOrd="0" destOrd="0" presId="urn:microsoft.com/office/officeart/2018/5/layout/IconLeafLabelList"/>
    <dgm:cxn modelId="{04E8ED01-1B05-4950-AF66-E967777132E1}" type="presParOf" srcId="{9405F89E-79B4-447C-BF26-C3823A483F07}" destId="{23ED68E7-4109-4726-80D7-D0AE2501AEF6}" srcOrd="0" destOrd="0" presId="urn:microsoft.com/office/officeart/2018/5/layout/IconLeafLabelList"/>
    <dgm:cxn modelId="{F1126F37-5170-403B-B31F-A10476DF63C0}" type="presParOf" srcId="{9405F89E-79B4-447C-BF26-C3823A483F07}" destId="{4660AD53-D422-42B4-A6C1-AE4BDEACE27E}" srcOrd="1" destOrd="0" presId="urn:microsoft.com/office/officeart/2018/5/layout/IconLeafLabelList"/>
    <dgm:cxn modelId="{4D822C97-3438-4E7C-9131-681461200714}" type="presParOf" srcId="{9405F89E-79B4-447C-BF26-C3823A483F07}" destId="{7E405852-8145-4B21-8352-538439EAE5E1}" srcOrd="2" destOrd="0" presId="urn:microsoft.com/office/officeart/2018/5/layout/IconLeafLabelList"/>
    <dgm:cxn modelId="{F9DBCBC6-B98D-4412-B20F-74EC5A48F06E}" type="presParOf" srcId="{9405F89E-79B4-447C-BF26-C3823A483F07}" destId="{23AE4094-0241-4285-BBB7-A82C4FE78CAF}" srcOrd="3" destOrd="0" presId="urn:microsoft.com/office/officeart/2018/5/layout/IconLeafLabelList"/>
    <dgm:cxn modelId="{EAB544BF-5576-4DDB-853B-AF848F88C638}" type="presParOf" srcId="{5D6275E2-7E5B-4198-AE5E-B4AA8A1BD137}" destId="{3224D60C-1634-4C39-9A1A-8BBD9A56186A}" srcOrd="1" destOrd="0" presId="urn:microsoft.com/office/officeart/2018/5/layout/IconLeafLabelList"/>
    <dgm:cxn modelId="{71F74285-4815-426D-8A68-EC13963DC236}" type="presParOf" srcId="{5D6275E2-7E5B-4198-AE5E-B4AA8A1BD137}" destId="{EA678206-89E2-428E-8D96-BCD9CF109400}" srcOrd="2" destOrd="0" presId="urn:microsoft.com/office/officeart/2018/5/layout/IconLeafLabelList"/>
    <dgm:cxn modelId="{0A33E2D7-327B-42FC-BF13-320EA448F6EA}" type="presParOf" srcId="{EA678206-89E2-428E-8D96-BCD9CF109400}" destId="{49F04300-534A-45CE-BC94-F3EB463C75EA}" srcOrd="0" destOrd="0" presId="urn:microsoft.com/office/officeart/2018/5/layout/IconLeafLabelList"/>
    <dgm:cxn modelId="{AE3BC1D0-C35D-48A8-9961-C814F4CCC8F7}" type="presParOf" srcId="{EA678206-89E2-428E-8D96-BCD9CF109400}" destId="{71F80173-CDF0-477C-BD30-72AF8C813939}" srcOrd="1" destOrd="0" presId="urn:microsoft.com/office/officeart/2018/5/layout/IconLeafLabelList"/>
    <dgm:cxn modelId="{C400BFA6-EFFF-4378-9C9A-696C57502E38}" type="presParOf" srcId="{EA678206-89E2-428E-8D96-BCD9CF109400}" destId="{5E249C43-21AC-4938-9B84-ECADA9A98170}" srcOrd="2" destOrd="0" presId="urn:microsoft.com/office/officeart/2018/5/layout/IconLeafLabelList"/>
    <dgm:cxn modelId="{D7117694-8AFB-43DC-A5CF-466D321BDE3A}" type="presParOf" srcId="{EA678206-89E2-428E-8D96-BCD9CF109400}" destId="{2FC3A1BB-855D-4378-B324-051CDAB2419F}" srcOrd="3" destOrd="0" presId="urn:microsoft.com/office/officeart/2018/5/layout/IconLeafLabelList"/>
    <dgm:cxn modelId="{1C0A29CD-433C-442C-A5EC-2FAC8B8E3C78}" type="presParOf" srcId="{5D6275E2-7E5B-4198-AE5E-B4AA8A1BD137}" destId="{85986465-BCCB-46DF-ADBC-C572565DD817}" srcOrd="3" destOrd="0" presId="urn:microsoft.com/office/officeart/2018/5/layout/IconLeafLabelList"/>
    <dgm:cxn modelId="{C7E85233-59DF-45C1-A2EC-6D33321F5529}" type="presParOf" srcId="{5D6275E2-7E5B-4198-AE5E-B4AA8A1BD137}" destId="{27C46DC0-820A-4A90-A789-C49E5A151DDF}" srcOrd="4" destOrd="0" presId="urn:microsoft.com/office/officeart/2018/5/layout/IconLeafLabelList"/>
    <dgm:cxn modelId="{44B14454-A2D8-4FDF-9B3B-09B51C56DB00}" type="presParOf" srcId="{27C46DC0-820A-4A90-A789-C49E5A151DDF}" destId="{8CF4AA4E-0AD8-40C6-96CB-C699C1BF7C62}" srcOrd="0" destOrd="0" presId="urn:microsoft.com/office/officeart/2018/5/layout/IconLeafLabelList"/>
    <dgm:cxn modelId="{175E8747-A7A5-4037-BDD9-FD54944FE8A2}" type="presParOf" srcId="{27C46DC0-820A-4A90-A789-C49E5A151DDF}" destId="{8A56E798-5352-415A-92A9-3E3B9D088AF3}" srcOrd="1" destOrd="0" presId="urn:microsoft.com/office/officeart/2018/5/layout/IconLeafLabelList"/>
    <dgm:cxn modelId="{4830EBD6-4E3F-4D64-9ADC-F47B547D71BD}" type="presParOf" srcId="{27C46DC0-820A-4A90-A789-C49E5A151DDF}" destId="{B46562F4-0F59-45F9-86A6-8F1B78EC6936}" srcOrd="2" destOrd="0" presId="urn:microsoft.com/office/officeart/2018/5/layout/IconLeafLabelList"/>
    <dgm:cxn modelId="{DECC56D1-5B84-464F-954D-A6213DABEA4A}" type="presParOf" srcId="{27C46DC0-820A-4A90-A789-C49E5A151DDF}" destId="{9A9B3A52-1EB0-472F-9AA6-15AC61C5A963}" srcOrd="3" destOrd="0" presId="urn:microsoft.com/office/officeart/2018/5/layout/IconLeafLabelList"/>
    <dgm:cxn modelId="{7609B083-707C-4692-A087-37E18EDEA03F}" type="presParOf" srcId="{5D6275E2-7E5B-4198-AE5E-B4AA8A1BD137}" destId="{40BE92C9-BBE5-4DFE-9B9F-5EE510F6DBB7}" srcOrd="5" destOrd="0" presId="urn:microsoft.com/office/officeart/2018/5/layout/IconLeafLabelList"/>
    <dgm:cxn modelId="{C8E40F7C-981F-4442-BA83-A1FEFE805624}" type="presParOf" srcId="{5D6275E2-7E5B-4198-AE5E-B4AA8A1BD137}" destId="{AFBA14E8-59F3-46DA-9978-01D054E881E9}" srcOrd="6" destOrd="0" presId="urn:microsoft.com/office/officeart/2018/5/layout/IconLeafLabelList"/>
    <dgm:cxn modelId="{0DFF9360-94DD-4647-B423-83FD74F5DC52}" type="presParOf" srcId="{AFBA14E8-59F3-46DA-9978-01D054E881E9}" destId="{0A9CA2EF-BCE7-4C23-966A-DC1B68A2D554}" srcOrd="0" destOrd="0" presId="urn:microsoft.com/office/officeart/2018/5/layout/IconLeafLabelList"/>
    <dgm:cxn modelId="{D8ABEA27-CDF1-4C7B-829C-EF68D1B01E68}" type="presParOf" srcId="{AFBA14E8-59F3-46DA-9978-01D054E881E9}" destId="{6B208312-F8C2-44DF-85C1-50E93C0965E6}" srcOrd="1" destOrd="0" presId="urn:microsoft.com/office/officeart/2018/5/layout/IconLeafLabelList"/>
    <dgm:cxn modelId="{152D11D5-6E2B-4C22-91E4-598305F4EA63}" type="presParOf" srcId="{AFBA14E8-59F3-46DA-9978-01D054E881E9}" destId="{B9B11D3D-EE29-4BBB-9102-08A5AEA0D160}" srcOrd="2" destOrd="0" presId="urn:microsoft.com/office/officeart/2018/5/layout/IconLeafLabelList"/>
    <dgm:cxn modelId="{4CDD37D6-B8A3-490A-91A5-48B8C80CEF4E}" type="presParOf" srcId="{AFBA14E8-59F3-46DA-9978-01D054E881E9}" destId="{4420055B-D332-4098-A51D-7B9177424A2A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DBBCFB-DB00-40F9-8EAE-4CD6DEA44CFB}">
      <dsp:nvSpPr>
        <dsp:cNvPr id="0" name=""/>
        <dsp:cNvSpPr/>
      </dsp:nvSpPr>
      <dsp:spPr>
        <a:xfrm>
          <a:off x="0" y="80627"/>
          <a:ext cx="6418385" cy="596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Do you or anyone in your party have mobility issues or problems walking long distances?</a:t>
          </a:r>
          <a:endParaRPr lang="en-US" sz="1500" kern="1200"/>
        </a:p>
      </dsp:txBody>
      <dsp:txXfrm>
        <a:off x="29128" y="109755"/>
        <a:ext cx="6360129" cy="538444"/>
      </dsp:txXfrm>
    </dsp:sp>
    <dsp:sp modelId="{64716F9A-A793-4491-8E2E-C3710B7C8008}">
      <dsp:nvSpPr>
        <dsp:cNvPr id="0" name=""/>
        <dsp:cNvSpPr/>
      </dsp:nvSpPr>
      <dsp:spPr>
        <a:xfrm>
          <a:off x="0" y="720527"/>
          <a:ext cx="6418385" cy="596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Are there any physical activities you or any member of your group find difficult (e.g., negotiating stairs, standing from a seated position, etc.)? </a:t>
          </a:r>
          <a:endParaRPr lang="en-US" sz="1500" kern="1200"/>
        </a:p>
      </dsp:txBody>
      <dsp:txXfrm>
        <a:off x="29128" y="749655"/>
        <a:ext cx="6360129" cy="538444"/>
      </dsp:txXfrm>
    </dsp:sp>
    <dsp:sp modelId="{455F8F57-9C78-4215-8EE8-BBB1FA928D36}">
      <dsp:nvSpPr>
        <dsp:cNvPr id="0" name=""/>
        <dsp:cNvSpPr/>
      </dsp:nvSpPr>
      <dsp:spPr>
        <a:xfrm>
          <a:off x="0" y="1360427"/>
          <a:ext cx="6418385" cy="596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Are you planning to book any excursions as part of your vacation?</a:t>
          </a:r>
          <a:endParaRPr lang="en-US" sz="1500" kern="1200"/>
        </a:p>
      </dsp:txBody>
      <dsp:txXfrm>
        <a:off x="29128" y="1389555"/>
        <a:ext cx="6360129" cy="538444"/>
      </dsp:txXfrm>
    </dsp:sp>
    <dsp:sp modelId="{DFC647EA-9350-4AB5-8A4C-55E73FECC263}">
      <dsp:nvSpPr>
        <dsp:cNvPr id="0" name=""/>
        <dsp:cNvSpPr/>
      </dsp:nvSpPr>
      <dsp:spPr>
        <a:xfrm>
          <a:off x="0" y="2000328"/>
          <a:ext cx="6418385" cy="596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/>
            <a:t>Will you or anyone in your group have trouble keeping pace on the excursions? </a:t>
          </a:r>
          <a:endParaRPr lang="en-US" sz="1500" kern="1200"/>
        </a:p>
      </dsp:txBody>
      <dsp:txXfrm>
        <a:off x="29128" y="2029456"/>
        <a:ext cx="6360129" cy="5384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ED68E7-4109-4726-80D7-D0AE2501AEF6}">
      <dsp:nvSpPr>
        <dsp:cNvPr id="0" name=""/>
        <dsp:cNvSpPr/>
      </dsp:nvSpPr>
      <dsp:spPr>
        <a:xfrm>
          <a:off x="404751" y="113"/>
          <a:ext cx="884619" cy="884619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60AD53-D422-42B4-A6C1-AE4BDEACE27E}">
      <dsp:nvSpPr>
        <dsp:cNvPr id="0" name=""/>
        <dsp:cNvSpPr/>
      </dsp:nvSpPr>
      <dsp:spPr>
        <a:xfrm>
          <a:off x="593277" y="188638"/>
          <a:ext cx="507568" cy="5075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AE4094-0241-4285-BBB7-A82C4FE78CAF}">
      <dsp:nvSpPr>
        <dsp:cNvPr id="0" name=""/>
        <dsp:cNvSpPr/>
      </dsp:nvSpPr>
      <dsp:spPr>
        <a:xfrm>
          <a:off x="121963" y="1160269"/>
          <a:ext cx="1450195" cy="1377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kern="1200" dirty="0">
              <a:solidFill>
                <a:srgbClr val="002060"/>
              </a:solidFill>
            </a:rPr>
            <a:t>Guest calls upon arriving on port property</a:t>
          </a:r>
        </a:p>
      </dsp:txBody>
      <dsp:txXfrm>
        <a:off x="121963" y="1160269"/>
        <a:ext cx="1450195" cy="1377685"/>
      </dsp:txXfrm>
    </dsp:sp>
    <dsp:sp modelId="{49F04300-534A-45CE-BC94-F3EB463C75EA}">
      <dsp:nvSpPr>
        <dsp:cNvPr id="0" name=""/>
        <dsp:cNvSpPr/>
      </dsp:nvSpPr>
      <dsp:spPr>
        <a:xfrm>
          <a:off x="2108731" y="113"/>
          <a:ext cx="884619" cy="884619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1F80173-CDF0-477C-BD30-72AF8C813939}">
      <dsp:nvSpPr>
        <dsp:cNvPr id="0" name=""/>
        <dsp:cNvSpPr/>
      </dsp:nvSpPr>
      <dsp:spPr>
        <a:xfrm>
          <a:off x="2297256" y="188638"/>
          <a:ext cx="507568" cy="5075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FC3A1BB-855D-4378-B324-051CDAB2419F}">
      <dsp:nvSpPr>
        <dsp:cNvPr id="0" name=""/>
        <dsp:cNvSpPr/>
      </dsp:nvSpPr>
      <dsp:spPr>
        <a:xfrm>
          <a:off x="1825943" y="1160269"/>
          <a:ext cx="1450195" cy="1377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kern="1200" dirty="0">
              <a:solidFill>
                <a:srgbClr val="002060"/>
              </a:solidFill>
            </a:rPr>
            <a:t>Guest is met by SNG Guest Experience Ambassador™ where Equipment is delivered,  demonstrated and any questions are answered prior to entering the terminal</a:t>
          </a:r>
        </a:p>
      </dsp:txBody>
      <dsp:txXfrm>
        <a:off x="1825943" y="1160269"/>
        <a:ext cx="1450195" cy="1377685"/>
      </dsp:txXfrm>
    </dsp:sp>
    <dsp:sp modelId="{8CF4AA4E-0AD8-40C6-96CB-C699C1BF7C62}">
      <dsp:nvSpPr>
        <dsp:cNvPr id="0" name=""/>
        <dsp:cNvSpPr/>
      </dsp:nvSpPr>
      <dsp:spPr>
        <a:xfrm>
          <a:off x="3812710" y="113"/>
          <a:ext cx="884619" cy="884619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A56E798-5352-415A-92A9-3E3B9D088AF3}">
      <dsp:nvSpPr>
        <dsp:cNvPr id="0" name=""/>
        <dsp:cNvSpPr/>
      </dsp:nvSpPr>
      <dsp:spPr>
        <a:xfrm>
          <a:off x="4001236" y="188638"/>
          <a:ext cx="507568" cy="50756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9B3A52-1EB0-472F-9AA6-15AC61C5A963}">
      <dsp:nvSpPr>
        <dsp:cNvPr id="0" name=""/>
        <dsp:cNvSpPr/>
      </dsp:nvSpPr>
      <dsp:spPr>
        <a:xfrm>
          <a:off x="3529922" y="1160269"/>
          <a:ext cx="1450195" cy="1377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kern="1200" dirty="0">
              <a:solidFill>
                <a:srgbClr val="002060"/>
              </a:solidFill>
            </a:rPr>
            <a:t>Guest calls Experience Ambassador at last breakfast or when cleared for early debarkation</a:t>
          </a:r>
        </a:p>
      </dsp:txBody>
      <dsp:txXfrm>
        <a:off x="3529922" y="1160269"/>
        <a:ext cx="1450195" cy="1377685"/>
      </dsp:txXfrm>
    </dsp:sp>
    <dsp:sp modelId="{0A9CA2EF-BCE7-4C23-966A-DC1B68A2D554}">
      <dsp:nvSpPr>
        <dsp:cNvPr id="0" name=""/>
        <dsp:cNvSpPr/>
      </dsp:nvSpPr>
      <dsp:spPr>
        <a:xfrm>
          <a:off x="5516690" y="113"/>
          <a:ext cx="884619" cy="884619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B208312-F8C2-44DF-85C1-50E93C0965E6}">
      <dsp:nvSpPr>
        <dsp:cNvPr id="0" name=""/>
        <dsp:cNvSpPr/>
      </dsp:nvSpPr>
      <dsp:spPr>
        <a:xfrm>
          <a:off x="5705215" y="188638"/>
          <a:ext cx="507568" cy="50756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20055B-D332-4098-A51D-7B9177424A2A}">
      <dsp:nvSpPr>
        <dsp:cNvPr id="0" name=""/>
        <dsp:cNvSpPr/>
      </dsp:nvSpPr>
      <dsp:spPr>
        <a:xfrm>
          <a:off x="5233902" y="1160269"/>
          <a:ext cx="1450195" cy="13776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200" b="1" kern="1200" dirty="0">
              <a:solidFill>
                <a:srgbClr val="002060"/>
              </a:solidFill>
            </a:rPr>
            <a:t>Guest Experience Ambassador meets guest to pick up equipment and solicits guest feedback</a:t>
          </a:r>
        </a:p>
      </dsp:txBody>
      <dsp:txXfrm>
        <a:off x="5233902" y="1160269"/>
        <a:ext cx="1450195" cy="1377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EC9180-048A-4D92-9FE2-B183B1513C41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FCA9A2-4226-421F-A73C-41D808169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754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80AA5D74-AD86-4624-A9BE-567151ABC6A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074738" y="706438"/>
            <a:ext cx="4708525" cy="3532187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37F4AF6F-D3BC-4280-A4A9-704E50291B2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5800" y="4475163"/>
            <a:ext cx="5486400" cy="423703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8D44A0AB-4EAB-4D65-8059-D06B9762EDEE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945563"/>
            <a:ext cx="2971800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4" tIns="46582" rIns="93164" bIns="46582"/>
          <a:lstStyle>
            <a:lvl1pPr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3186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318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D51618F-E3BA-461F-A560-62CD6DA2517C}" type="slidenum">
              <a:rPr lang="en-US" altLang="en-US">
                <a:latin typeface="Calibri" panose="020F0502020204030204" pitchFamily="34" charset="0"/>
              </a:rPr>
              <a:pPr eaLnBrk="1" hangingPunct="1"/>
              <a:t>11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3C3C3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5400" spc="-1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44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757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990600"/>
            <a:ext cx="2114550" cy="4953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868680"/>
            <a:ext cx="5486400" cy="512064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376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4-Up: 3 Left, 1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Rectangle 8"/>
          <p:cNvSpPr>
            <a:spLocks noGrp="1"/>
          </p:cNvSpPr>
          <p:nvPr>
            <p:ph type="body" sz="quarter" idx="13"/>
          </p:nvPr>
        </p:nvSpPr>
        <p:spPr>
          <a:xfrm>
            <a:off x="4416552" y="381000"/>
            <a:ext cx="3965448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Rectangle 11"/>
          <p:cNvSpPr>
            <a:spLocks noGrp="1"/>
          </p:cNvSpPr>
          <p:nvPr>
            <p:ph sz="quarter" idx="15"/>
          </p:nvPr>
        </p:nvSpPr>
        <p:spPr>
          <a:xfrm>
            <a:off x="4416552" y="609600"/>
            <a:ext cx="3962400" cy="5638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>
            <a:spLocks noGrp="1"/>
          </p:cNvSpPr>
          <p:nvPr>
            <p:ph type="body" sz="quarter" idx="14"/>
          </p:nvPr>
        </p:nvSpPr>
        <p:spPr>
          <a:xfrm>
            <a:off x="304800" y="381000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11"/>
          <p:cNvSpPr>
            <a:spLocks noGrp="1"/>
          </p:cNvSpPr>
          <p:nvPr>
            <p:ph sz="quarter" idx="16"/>
          </p:nvPr>
        </p:nvSpPr>
        <p:spPr>
          <a:xfrm>
            <a:off x="304800" y="609600"/>
            <a:ext cx="3962400" cy="1728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8"/>
          <p:cNvSpPr>
            <a:spLocks noGrp="1"/>
          </p:cNvSpPr>
          <p:nvPr>
            <p:ph type="body" sz="quarter" idx="17"/>
          </p:nvPr>
        </p:nvSpPr>
        <p:spPr>
          <a:xfrm>
            <a:off x="301752" y="234086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1"/>
          <p:cNvSpPr>
            <a:spLocks noGrp="1"/>
          </p:cNvSpPr>
          <p:nvPr>
            <p:ph sz="quarter" idx="18"/>
          </p:nvPr>
        </p:nvSpPr>
        <p:spPr>
          <a:xfrm>
            <a:off x="301752" y="2569464"/>
            <a:ext cx="3962400" cy="1728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Rectangle 8"/>
          <p:cNvSpPr>
            <a:spLocks noGrp="1"/>
          </p:cNvSpPr>
          <p:nvPr>
            <p:ph type="body" sz="quarter" idx="19"/>
          </p:nvPr>
        </p:nvSpPr>
        <p:spPr>
          <a:xfrm>
            <a:off x="304800" y="4291584"/>
            <a:ext cx="3962400" cy="228600"/>
          </a:xfrm>
          <a:solidFill>
            <a:schemeClr val="accent6">
              <a:shade val="75000"/>
            </a:schemeClr>
          </a:solidFill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1"/>
          <p:cNvSpPr>
            <a:spLocks noGrp="1"/>
          </p:cNvSpPr>
          <p:nvPr>
            <p:ph sz="quarter" idx="20"/>
          </p:nvPr>
        </p:nvSpPr>
        <p:spPr>
          <a:xfrm>
            <a:off x="304800" y="4520184"/>
            <a:ext cx="3962400" cy="1728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7">
            <a:extLst>
              <a:ext uri="{FF2B5EF4-FFF2-40B4-BE49-F238E27FC236}">
                <a16:creationId xmlns:a16="http://schemas.microsoft.com/office/drawing/2014/main" id="{BE010C77-3983-4310-8848-469853C50052}"/>
              </a:ext>
            </a:extLst>
          </p:cNvPr>
          <p:cNvSpPr>
            <a:spLocks noGrp="1"/>
          </p:cNvSpPr>
          <p:nvPr>
            <p:ph type="dt" sz="half" idx="21"/>
          </p:nvPr>
        </p:nvSpPr>
        <p:spPr>
          <a:xfrm>
            <a:off x="7010400" y="76200"/>
            <a:ext cx="1371600" cy="2286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8A30E6AC-DE2D-4455-AECF-DD5ADA62B83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fld id="{E2963FA4-7DBB-48C1-BF54-FB7E6A3038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2596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836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1298448"/>
            <a:ext cx="5486400" cy="3255264"/>
          </a:xfrm>
        </p:spPr>
        <p:txBody>
          <a:bodyPr anchor="b">
            <a:normAutofit/>
          </a:bodyPr>
          <a:lstStyle>
            <a:lvl1pPr>
              <a:defRPr sz="54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4672584"/>
            <a:ext cx="54864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0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945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9/20/2022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607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1023586"/>
            <a:ext cx="260604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1023587"/>
            <a:ext cx="260604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9/20/2022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519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9/20/2022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037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661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868680"/>
            <a:ext cx="54864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37560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9/20/2022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867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40602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9/20/2022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737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864108"/>
            <a:ext cx="54864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9/20/2022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055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19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7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0.JP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EDE0D-5A7A-4FE8-8D0F-8A3E54A26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814" y="232718"/>
            <a:ext cx="6154713" cy="1656679"/>
          </a:xfrm>
        </p:spPr>
        <p:txBody>
          <a:bodyPr>
            <a:normAutofit/>
          </a:bodyPr>
          <a:lstStyle/>
          <a:p>
            <a:r>
              <a:rPr lang="en-US" sz="4800" dirty="0"/>
              <a:t>Making Travel Accessible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328171E8-A3B0-4C31-9F1A-179BCB3FD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814" y="1889397"/>
            <a:ext cx="4800600" cy="1424654"/>
          </a:xfrm>
        </p:spPr>
        <p:txBody>
          <a:bodyPr>
            <a:norm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i="1" dirty="0">
                <a:solidFill>
                  <a:schemeClr val="bg1"/>
                </a:solidFill>
              </a:rPr>
              <a:t>(Insert name of organization/audience you are presenting for)</a:t>
            </a:r>
          </a:p>
          <a:p>
            <a:pPr algn="ctr">
              <a:spcBef>
                <a:spcPct val="50000"/>
              </a:spcBef>
            </a:pPr>
            <a:r>
              <a:rPr lang="en-US" altLang="en-US" b="1" i="1" dirty="0">
                <a:solidFill>
                  <a:schemeClr val="bg1"/>
                </a:solidFill>
              </a:rPr>
              <a:t>(insert date)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8A944F-C6EA-4084-8131-49522D2DA2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095" y="5478534"/>
            <a:ext cx="2315505" cy="933024"/>
          </a:xfrm>
          <a:prstGeom prst="rect">
            <a:avLst/>
          </a:prstGeom>
        </p:spPr>
      </p:pic>
      <p:pic>
        <p:nvPicPr>
          <p:cNvPr id="4" name="Picture 3" descr="A person sitting in a room&#10;&#10;Description automatically generated">
            <a:extLst>
              <a:ext uri="{FF2B5EF4-FFF2-40B4-BE49-F238E27FC236}">
                <a16:creationId xmlns:a16="http://schemas.microsoft.com/office/drawing/2014/main" id="{86637452-0B8E-4B1F-A1EB-57C7C9E75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71" y="3329930"/>
            <a:ext cx="4777195" cy="31847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AF210E-E6B9-4E43-B88B-ACD02F2377C1}"/>
              </a:ext>
            </a:extLst>
          </p:cNvPr>
          <p:cNvSpPr txBox="1"/>
          <p:nvPr/>
        </p:nvSpPr>
        <p:spPr>
          <a:xfrm>
            <a:off x="6573095" y="4245221"/>
            <a:ext cx="231550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(ADD YOUR LOGO HERE)</a:t>
            </a:r>
          </a:p>
          <a:p>
            <a:pPr algn="ctr">
              <a:defRPr/>
            </a:pPr>
            <a:endParaRPr lang="en-US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conjunction with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174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F0F273F-614C-4AB5-837E-0748003A572A}"/>
              </a:ext>
            </a:extLst>
          </p:cNvPr>
          <p:cNvSpPr txBox="1"/>
          <p:nvPr/>
        </p:nvSpPr>
        <p:spPr>
          <a:xfrm>
            <a:off x="236537" y="5666250"/>
            <a:ext cx="6400800" cy="64379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450"/>
              </a:spcAft>
            </a:pPr>
            <a:r>
              <a:rPr lang="en-US" sz="2700" cap="all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Some Things to Remember</a:t>
            </a:r>
          </a:p>
        </p:txBody>
      </p:sp>
      <p:pic>
        <p:nvPicPr>
          <p:cNvPr id="1026" name="Picture 2" descr="Image result for remember free images">
            <a:extLst>
              <a:ext uri="{FF2B5EF4-FFF2-40B4-BE49-F238E27FC236}">
                <a16:creationId xmlns:a16="http://schemas.microsoft.com/office/drawing/2014/main" id="{76D35537-A8CF-45B7-82FA-47C189D56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76" y="156567"/>
            <a:ext cx="3414193" cy="2623099"/>
          </a:xfrm>
          <a:prstGeom prst="rect">
            <a:avLst/>
          </a:prstGeom>
          <a:noFill/>
          <a:effectLst>
            <a:innerShdw blurRad="57150" dist="38100" dir="14460000">
              <a:prstClr val="black">
                <a:alpha val="7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441FBA-2B45-44AC-A814-A5BB080B0C2D}"/>
              </a:ext>
            </a:extLst>
          </p:cNvPr>
          <p:cNvSpPr txBox="1"/>
          <p:nvPr/>
        </p:nvSpPr>
        <p:spPr>
          <a:xfrm>
            <a:off x="3650730" y="369218"/>
            <a:ext cx="4944847" cy="529703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marL="214313" indent="-214313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1500" b="1" i="1" dirty="0"/>
              <a:t>RESERVATION OF EQUIPMENT IS NOT GUARANTEED UNTIL CREDIT CARD PAYMENT IS CONFIRMED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1500" b="1" dirty="0"/>
              <a:t>Mobility</a:t>
            </a:r>
          </a:p>
          <a:p>
            <a:pPr marL="557213" lvl="1" indent="-214313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1500" b="1" dirty="0"/>
              <a:t>Wheelchairs are fully collapsible and fit into any stateroom</a:t>
            </a:r>
          </a:p>
          <a:p>
            <a:pPr marL="557213" lvl="1" indent="-214313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1500" b="1" dirty="0"/>
              <a:t> Scooters for passengers weighing less than 350 lbs. will fit in most standard cruise ship cabins – </a:t>
            </a:r>
            <a:r>
              <a:rPr lang="en-US" altLang="en-US" sz="1500" b="1" dirty="0">
                <a:solidFill>
                  <a:schemeClr val="accent6"/>
                </a:solidFill>
              </a:rPr>
              <a:t>scooters for people larger than 350 </a:t>
            </a:r>
            <a:r>
              <a:rPr lang="en-US" altLang="en-US" sz="1500" b="1" dirty="0" err="1">
                <a:solidFill>
                  <a:schemeClr val="accent6"/>
                </a:solidFill>
              </a:rPr>
              <a:t>lbs</a:t>
            </a:r>
            <a:r>
              <a:rPr lang="en-US" altLang="en-US" sz="1500" b="1" dirty="0">
                <a:solidFill>
                  <a:schemeClr val="accent6"/>
                </a:solidFill>
              </a:rPr>
              <a:t> will only fit in accessible cabins</a:t>
            </a:r>
          </a:p>
          <a:p>
            <a:pPr marL="557213" lvl="1" indent="-214313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1500" b="1" dirty="0"/>
              <a:t> Powerchairs are only rented to users who use a powerchair on a daily basis and </a:t>
            </a:r>
            <a:r>
              <a:rPr lang="en-US" altLang="en-US" sz="1500" b="1" dirty="0">
                <a:solidFill>
                  <a:schemeClr val="accent6"/>
                </a:solidFill>
              </a:rPr>
              <a:t>all powerchairs require use in an accessible cabin</a:t>
            </a:r>
          </a:p>
          <a:p>
            <a:pPr marL="557213" lvl="1" indent="-214313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1500" b="1" dirty="0"/>
              <a:t> Scooters and powerchairs require nightly charging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1500" b="1" dirty="0"/>
              <a:t>Oxygen</a:t>
            </a:r>
          </a:p>
          <a:p>
            <a:pPr marL="557213" lvl="1" indent="-214313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1500" b="1" dirty="0"/>
              <a:t>Availability of cylinders and liquid oxygen are more limited in ports outside of the U.S.</a:t>
            </a:r>
          </a:p>
          <a:p>
            <a:pPr marL="557213" lvl="1" indent="-214313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1500" b="1" dirty="0"/>
              <a:t> Liquid oxygen is not allowed on all cruise ships</a:t>
            </a:r>
          </a:p>
          <a:p>
            <a:pPr marL="557213" lvl="1" indent="-214313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1500" b="1" dirty="0"/>
              <a:t> Each airline has its own approved list of personal oxygen concentrators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825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98715EB-F7D4-418B-8E58-060E7451DD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31" y="2422897"/>
            <a:ext cx="2139881" cy="3243353"/>
          </a:xfrm>
          <a:prstGeom prst="rect">
            <a:avLst/>
          </a:prstGeom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DDDAF007-F01C-43AF-BF5A-5DFE1A0A3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4310" y="5975228"/>
            <a:ext cx="1640072" cy="7155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3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(ADD YOUR LOGO HERE)</a:t>
            </a:r>
          </a:p>
          <a:p>
            <a:pPr algn="ctr" eaLnBrk="1" hangingPunct="1">
              <a:defRPr/>
            </a:pPr>
            <a:endParaRPr lang="en-US" sz="13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05488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rgbClr val="2AA4DA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>
            <a:extLst>
              <a:ext uri="{FF2B5EF4-FFF2-40B4-BE49-F238E27FC236}">
                <a16:creationId xmlns:a16="http://schemas.microsoft.com/office/drawing/2014/main" id="{F1615C3E-E88C-4723-9D11-F023AF384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883" y="323969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/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65A5A9B5-3AC1-4A65-BCEC-7D149DF292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883" y="323969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/>
          </a:p>
        </p:txBody>
      </p:sp>
      <p:sp>
        <p:nvSpPr>
          <p:cNvPr id="19462" name="Rectangle 6">
            <a:extLst>
              <a:ext uri="{FF2B5EF4-FFF2-40B4-BE49-F238E27FC236}">
                <a16:creationId xmlns:a16="http://schemas.microsoft.com/office/drawing/2014/main" id="{4223A295-4486-434B-9017-ECF2156C1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883" y="323969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/>
          </a:p>
        </p:txBody>
      </p:sp>
      <p:sp>
        <p:nvSpPr>
          <p:cNvPr id="19463" name="Rectangle 7">
            <a:extLst>
              <a:ext uri="{FF2B5EF4-FFF2-40B4-BE49-F238E27FC236}">
                <a16:creationId xmlns:a16="http://schemas.microsoft.com/office/drawing/2014/main" id="{24B3E7CC-7934-429E-86D7-63018D173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883" y="323969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/>
          </a:p>
        </p:txBody>
      </p:sp>
      <p:sp>
        <p:nvSpPr>
          <p:cNvPr id="19464" name="Rectangle 17">
            <a:extLst>
              <a:ext uri="{FF2B5EF4-FFF2-40B4-BE49-F238E27FC236}">
                <a16:creationId xmlns:a16="http://schemas.microsoft.com/office/drawing/2014/main" id="{D5F55EFE-5DFA-4EBF-8D73-0945164AB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883" y="323969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/>
          </a:p>
        </p:txBody>
      </p:sp>
      <p:sp>
        <p:nvSpPr>
          <p:cNvPr id="19465" name="Rectangle 18">
            <a:extLst>
              <a:ext uri="{FF2B5EF4-FFF2-40B4-BE49-F238E27FC236}">
                <a16:creationId xmlns:a16="http://schemas.microsoft.com/office/drawing/2014/main" id="{68A7173E-AE7B-48DA-B306-F411CFF2C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6883" y="3239691"/>
            <a:ext cx="184731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350"/>
          </a:p>
        </p:txBody>
      </p:sp>
      <p:graphicFrame>
        <p:nvGraphicFramePr>
          <p:cNvPr id="31795" name="Group 51">
            <a:extLst>
              <a:ext uri="{FF2B5EF4-FFF2-40B4-BE49-F238E27FC236}">
                <a16:creationId xmlns:a16="http://schemas.microsoft.com/office/drawing/2014/main" id="{CFDA0E9E-FD5E-45C6-A35B-FAC2073BD3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482072"/>
              </p:ext>
            </p:extLst>
          </p:nvPr>
        </p:nvGraphicFramePr>
        <p:xfrm>
          <a:off x="1435395" y="1786700"/>
          <a:ext cx="5991722" cy="3926968"/>
        </p:xfrm>
        <a:graphic>
          <a:graphicData uri="http://schemas.openxmlformats.org/drawingml/2006/table">
            <a:tbl>
              <a:tblPr/>
              <a:tblGrid>
                <a:gridCol w="16024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3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27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30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634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634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8580" marR="6858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68580" marR="68580" marT="34290" marB="3429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771" name="Text Box 71">
            <a:extLst>
              <a:ext uri="{FF2B5EF4-FFF2-40B4-BE49-F238E27FC236}">
                <a16:creationId xmlns:a16="http://schemas.microsoft.com/office/drawing/2014/main" id="{074B5AEA-B8F6-485E-BA90-F084D3B79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9248" y="3010508"/>
            <a:ext cx="971550" cy="557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050" b="1" dirty="0">
                <a:latin typeface="Calibri" pitchFamily="34" charset="0"/>
              </a:rPr>
              <a:t>Hospital Beds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788" b="1" dirty="0">
                <a:latin typeface="Calibri" pitchFamily="34" charset="0"/>
              </a:rPr>
              <a:t>(please check with the cruise line)</a:t>
            </a:r>
          </a:p>
        </p:txBody>
      </p:sp>
      <p:sp>
        <p:nvSpPr>
          <p:cNvPr id="19484" name="Text Box 72">
            <a:extLst>
              <a:ext uri="{FF2B5EF4-FFF2-40B4-BE49-F238E27FC236}">
                <a16:creationId xmlns:a16="http://schemas.microsoft.com/office/drawing/2014/main" id="{4BEFA7CA-04E4-4EB2-B979-F12384A45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3223" y="3231934"/>
            <a:ext cx="97155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050" b="1" dirty="0">
                <a:latin typeface="Calibri" panose="020F0502020204030204" pitchFamily="34" charset="0"/>
              </a:rPr>
              <a:t>Patient Lifts</a:t>
            </a:r>
          </a:p>
        </p:txBody>
      </p:sp>
      <p:sp>
        <p:nvSpPr>
          <p:cNvPr id="19485" name="Text Box 73">
            <a:extLst>
              <a:ext uri="{FF2B5EF4-FFF2-40B4-BE49-F238E27FC236}">
                <a16:creationId xmlns:a16="http://schemas.microsoft.com/office/drawing/2014/main" id="{033F5DAB-C622-409F-AAF6-AFF2F1414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7198" y="3231935"/>
            <a:ext cx="97155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050" b="1" dirty="0">
                <a:latin typeface="Calibri" panose="020F0502020204030204" pitchFamily="34" charset="0"/>
              </a:rPr>
              <a:t>Baby Cribs</a:t>
            </a:r>
          </a:p>
        </p:txBody>
      </p:sp>
      <p:sp>
        <p:nvSpPr>
          <p:cNvPr id="19486" name="Text Box 74">
            <a:extLst>
              <a:ext uri="{FF2B5EF4-FFF2-40B4-BE49-F238E27FC236}">
                <a16:creationId xmlns:a16="http://schemas.microsoft.com/office/drawing/2014/main" id="{165E6017-39DA-4108-9A8F-5B7348DB0B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4772" y="3239691"/>
            <a:ext cx="971550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050" b="1" dirty="0">
                <a:latin typeface="Calibri" panose="020F0502020204030204" pitchFamily="34" charset="0"/>
              </a:rPr>
              <a:t>Lift Chairs</a:t>
            </a:r>
          </a:p>
        </p:txBody>
      </p:sp>
      <p:sp>
        <p:nvSpPr>
          <p:cNvPr id="19487" name="Text Box 75">
            <a:extLst>
              <a:ext uri="{FF2B5EF4-FFF2-40B4-BE49-F238E27FC236}">
                <a16:creationId xmlns:a16="http://schemas.microsoft.com/office/drawing/2014/main" id="{4A89AB45-D973-4D9B-ACAA-5ECDCD229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535" y="5071402"/>
            <a:ext cx="12001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050" b="1" dirty="0">
                <a:latin typeface="Calibri" panose="020F0502020204030204" pitchFamily="34" charset="0"/>
              </a:rPr>
              <a:t>Walkers/ Rollators</a:t>
            </a:r>
          </a:p>
        </p:txBody>
      </p:sp>
      <p:sp>
        <p:nvSpPr>
          <p:cNvPr id="19488" name="Text Box 76">
            <a:extLst>
              <a:ext uri="{FF2B5EF4-FFF2-40B4-BE49-F238E27FC236}">
                <a16:creationId xmlns:a16="http://schemas.microsoft.com/office/drawing/2014/main" id="{27BF053C-9427-405D-A23E-8421908DA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4216" y="5071402"/>
            <a:ext cx="9715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050" b="1" dirty="0">
                <a:latin typeface="Calibri" panose="020F0502020204030204" pitchFamily="34" charset="0"/>
              </a:rPr>
              <a:t>Beach/Pool Wheelchairs</a:t>
            </a:r>
          </a:p>
        </p:txBody>
      </p:sp>
      <p:sp>
        <p:nvSpPr>
          <p:cNvPr id="19489" name="Text Box 77">
            <a:extLst>
              <a:ext uri="{FF2B5EF4-FFF2-40B4-BE49-F238E27FC236}">
                <a16:creationId xmlns:a16="http://schemas.microsoft.com/office/drawing/2014/main" id="{0F60B1BB-308F-4AF7-9FA0-173928BB2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1682" y="5031006"/>
            <a:ext cx="1363266" cy="496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050" b="1" dirty="0">
                <a:latin typeface="Calibri" panose="020F0502020204030204" pitchFamily="34" charset="0"/>
              </a:rPr>
              <a:t>Commode Chairs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1050" b="1" dirty="0">
                <a:latin typeface="Calibri" panose="020F0502020204030204" pitchFamily="34" charset="0"/>
              </a:rPr>
              <a:t> </a:t>
            </a:r>
            <a:r>
              <a:rPr lang="en-US" altLang="en-US" sz="825" b="1" dirty="0">
                <a:latin typeface="Calibri" panose="020F0502020204030204" pitchFamily="34" charset="0"/>
              </a:rPr>
              <a:t>(with/without wheels)</a:t>
            </a:r>
            <a:endParaRPr lang="en-US" altLang="en-US" sz="1050" b="1" dirty="0">
              <a:latin typeface="Calibri" panose="020F0502020204030204" pitchFamily="34" charset="0"/>
            </a:endParaRPr>
          </a:p>
        </p:txBody>
      </p:sp>
      <p:sp>
        <p:nvSpPr>
          <p:cNvPr id="19490" name="Text Box 78">
            <a:extLst>
              <a:ext uri="{FF2B5EF4-FFF2-40B4-BE49-F238E27FC236}">
                <a16:creationId xmlns:a16="http://schemas.microsoft.com/office/drawing/2014/main" id="{8FFF2520-32D1-4FED-8C05-6B610E965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5731" y="5111798"/>
            <a:ext cx="971550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1050" b="1" dirty="0">
                <a:latin typeface="Calibri" panose="020F0502020204030204" pitchFamily="34" charset="0"/>
              </a:rPr>
              <a:t>Shower Chairs</a:t>
            </a:r>
          </a:p>
        </p:txBody>
      </p:sp>
      <p:pic>
        <p:nvPicPr>
          <p:cNvPr id="19491" name="Picture 83" descr="Commode Chair">
            <a:extLst>
              <a:ext uri="{FF2B5EF4-FFF2-40B4-BE49-F238E27FC236}">
                <a16:creationId xmlns:a16="http://schemas.microsoft.com/office/drawing/2014/main" id="{E6B3D208-FACC-45C5-81BF-284E9D1FA2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063" y="3913840"/>
            <a:ext cx="914400" cy="982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92" name="Picture 84" descr="Baby Crib">
            <a:extLst>
              <a:ext uri="{FF2B5EF4-FFF2-40B4-BE49-F238E27FC236}">
                <a16:creationId xmlns:a16="http://schemas.microsoft.com/office/drawing/2014/main" id="{4394A116-9631-41FD-8465-E1F718C17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244" y="2163357"/>
            <a:ext cx="1044757" cy="844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93" name="Picture 85" descr="Lift Chair">
            <a:extLst>
              <a:ext uri="{FF2B5EF4-FFF2-40B4-BE49-F238E27FC236}">
                <a16:creationId xmlns:a16="http://schemas.microsoft.com/office/drawing/2014/main" id="{4B19EC72-93DA-4172-9DC0-D4FD50632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746" y="2035008"/>
            <a:ext cx="772714" cy="1137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94" name="Picture 87" descr="Patient Lift">
            <a:extLst>
              <a:ext uri="{FF2B5EF4-FFF2-40B4-BE49-F238E27FC236}">
                <a16:creationId xmlns:a16="http://schemas.microsoft.com/office/drawing/2014/main" id="{D839BC4C-B406-415A-B7AA-F41EC994C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216" y="2064262"/>
            <a:ext cx="9715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95" name="Picture 88" descr="Rollator">
            <a:extLst>
              <a:ext uri="{FF2B5EF4-FFF2-40B4-BE49-F238E27FC236}">
                <a16:creationId xmlns:a16="http://schemas.microsoft.com/office/drawing/2014/main" id="{01FAE59E-F84B-4872-B402-DE16D3843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628" y="3958799"/>
            <a:ext cx="1081227" cy="989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96" name="Picture 89" descr="Shower Chair">
            <a:extLst>
              <a:ext uri="{FF2B5EF4-FFF2-40B4-BE49-F238E27FC236}">
                <a16:creationId xmlns:a16="http://schemas.microsoft.com/office/drawing/2014/main" id="{4178E896-1064-4B3A-A978-7E3521A5A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2" y="3958799"/>
            <a:ext cx="956072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97" name="Picture 90" descr="Hospital Bed">
            <a:extLst>
              <a:ext uri="{FF2B5EF4-FFF2-40B4-BE49-F238E27FC236}">
                <a16:creationId xmlns:a16="http://schemas.microsoft.com/office/drawing/2014/main" id="{CE2438EC-E689-4392-A7EF-861F79077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5148" y="2161096"/>
            <a:ext cx="1206275" cy="753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98" name="Picture 92" descr="JOB Small">
            <a:extLst>
              <a:ext uri="{FF2B5EF4-FFF2-40B4-BE49-F238E27FC236}">
                <a16:creationId xmlns:a16="http://schemas.microsoft.com/office/drawing/2014/main" id="{2C072F33-9265-4344-A6A0-8A412AC5A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236" y="3964947"/>
            <a:ext cx="1081228" cy="931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5AE2A0-1745-4CF5-B55D-068FA680BBF8}"/>
              </a:ext>
            </a:extLst>
          </p:cNvPr>
          <p:cNvSpPr txBox="1"/>
          <p:nvPr/>
        </p:nvSpPr>
        <p:spPr>
          <a:xfrm>
            <a:off x="629979" y="1144330"/>
            <a:ext cx="69232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/>
              <a:t>Additional Equipment Available</a:t>
            </a:r>
          </a:p>
        </p:txBody>
      </p:sp>
      <p:sp>
        <p:nvSpPr>
          <p:cNvPr id="28" name="TextBox 1">
            <a:extLst>
              <a:ext uri="{FF2B5EF4-FFF2-40B4-BE49-F238E27FC236}">
                <a16:creationId xmlns:a16="http://schemas.microsoft.com/office/drawing/2014/main" id="{64B01424-4C31-480A-9922-8A94952AE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4310" y="5975228"/>
            <a:ext cx="1640072" cy="7155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3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(ADD YOUR LOGO HERE)</a:t>
            </a:r>
          </a:p>
          <a:p>
            <a:pPr algn="ctr" eaLnBrk="1" hangingPunct="1">
              <a:defRPr/>
            </a:pPr>
            <a:endParaRPr lang="en-US" sz="13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36801F-E55E-4747-A26B-EE90B5B79378}"/>
              </a:ext>
            </a:extLst>
          </p:cNvPr>
          <p:cNvSpPr txBox="1"/>
          <p:nvPr/>
        </p:nvSpPr>
        <p:spPr>
          <a:xfrm>
            <a:off x="4564354" y="4327932"/>
            <a:ext cx="3153752" cy="179047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r>
              <a:rPr lang="en-US" sz="2400" b="1" cap="all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Special Needs Group Offers Other Services</a:t>
            </a:r>
            <a:endParaRPr lang="en-US" sz="2400" cap="all" dirty="0">
              <a:ln w="3175" cmpd="sng">
                <a:noFill/>
              </a:ln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  <a:defRPr/>
            </a:pPr>
            <a:endParaRPr lang="en-US" sz="2400" cap="all" dirty="0">
              <a:ln w="3175" cmpd="sng">
                <a:noFill/>
              </a:ln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endParaRPr lang="en-US" sz="2400" cap="all" dirty="0">
              <a:ln w="3175" cmpd="sng">
                <a:noFill/>
              </a:ln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Image result for sign language interpreter free images">
            <a:extLst>
              <a:ext uri="{FF2B5EF4-FFF2-40B4-BE49-F238E27FC236}">
                <a16:creationId xmlns:a16="http://schemas.microsoft.com/office/drawing/2014/main" id="{936AEB29-29F7-4F82-B556-88EE54ABD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3" y="1791575"/>
            <a:ext cx="3665600" cy="3109750"/>
          </a:xfrm>
          <a:prstGeom prst="rect">
            <a:avLst/>
          </a:prstGeom>
          <a:noFill/>
          <a:effectLst>
            <a:innerShdw blurRad="57150" dist="38100" dir="14460000">
              <a:prstClr val="black">
                <a:alpha val="70000"/>
              </a:prst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BB4E1ED-F18C-417B-9DCF-E38607ED4712}"/>
              </a:ext>
            </a:extLst>
          </p:cNvPr>
          <p:cNvSpPr txBox="1"/>
          <p:nvPr/>
        </p:nvSpPr>
        <p:spPr>
          <a:xfrm>
            <a:off x="4579647" y="1361364"/>
            <a:ext cx="3614740" cy="3109749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marL="257175" indent="-257175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/>
            </a:pPr>
            <a:r>
              <a:rPr lang="en-US" sz="2000" b="1" dirty="0">
                <a:solidFill>
                  <a:srgbClr val="0F496F"/>
                </a:solidFill>
              </a:rPr>
              <a:t>Hearing-impaired equipment </a:t>
            </a:r>
          </a:p>
          <a:p>
            <a:pPr marL="257175" indent="-257175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/>
            </a:pPr>
            <a:r>
              <a:rPr lang="en-US" sz="2000" b="1" dirty="0">
                <a:solidFill>
                  <a:srgbClr val="0F496F"/>
                </a:solidFill>
              </a:rPr>
              <a:t>Visual-impaired equipment</a:t>
            </a:r>
          </a:p>
          <a:p>
            <a:pPr marL="257175" indent="-257175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/>
            </a:pPr>
            <a:r>
              <a:rPr lang="en-US" sz="2000" b="1" dirty="0">
                <a:solidFill>
                  <a:srgbClr val="0F496F"/>
                </a:solidFill>
              </a:rPr>
              <a:t>Animal relief materials for service animals</a:t>
            </a:r>
          </a:p>
          <a:p>
            <a:pPr marL="257175" indent="-257175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/>
            </a:pPr>
            <a:r>
              <a:rPr lang="en-US" sz="2000" b="1" dirty="0">
                <a:solidFill>
                  <a:srgbClr val="0F496F"/>
                </a:solidFill>
              </a:rPr>
              <a:t>Braille printing</a:t>
            </a:r>
          </a:p>
          <a:p>
            <a:pPr marL="257175" indent="-257175"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/>
            </a:pPr>
            <a:r>
              <a:rPr lang="en-US" sz="2000" b="1" dirty="0">
                <a:solidFill>
                  <a:srgbClr val="0F496F"/>
                </a:solidFill>
              </a:rPr>
              <a:t>And more - just ask! </a:t>
            </a:r>
          </a:p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275" dirty="0">
              <a:solidFill>
                <a:srgbClr val="0F496F"/>
              </a:solidFill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162698A9-62A4-42E7-A6CE-34A01F926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4310" y="5975228"/>
            <a:ext cx="1640072" cy="7155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3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(ADD YOUR LOGO HERE)</a:t>
            </a:r>
          </a:p>
          <a:p>
            <a:pPr algn="ctr" eaLnBrk="1" hangingPunct="1">
              <a:defRPr/>
            </a:pPr>
            <a:endParaRPr lang="en-US" sz="13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2167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map&#10;&#10;Description generated with very high confidence">
            <a:extLst>
              <a:ext uri="{FF2B5EF4-FFF2-40B4-BE49-F238E27FC236}">
                <a16:creationId xmlns:a16="http://schemas.microsoft.com/office/drawing/2014/main" id="{54967871-77D2-41EF-844F-2EFC31CE63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36" y="2824114"/>
            <a:ext cx="2783917" cy="1855944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BC9A25D4-B01A-43A7-89FB-98B0A005A22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75150" y="500063"/>
            <a:ext cx="4768850" cy="584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SNG Currently Serves 217 Metropolitan</a:t>
            </a:r>
            <a:br>
              <a:rPr lang="en-US" sz="1600" b="1" dirty="0">
                <a:solidFill>
                  <a:srgbClr val="FF0000"/>
                </a:solidFill>
              </a:rPr>
            </a:br>
            <a:r>
              <a:rPr lang="en-US" sz="1600" b="1" dirty="0">
                <a:solidFill>
                  <a:srgbClr val="FF0000"/>
                </a:solidFill>
              </a:rPr>
              <a:t> Areas 70 Countries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97FA70-202A-4E27-99E5-F8B9445D820D}"/>
              </a:ext>
            </a:extLst>
          </p:cNvPr>
          <p:cNvSpPr txBox="1"/>
          <p:nvPr/>
        </p:nvSpPr>
        <p:spPr>
          <a:xfrm>
            <a:off x="545123" y="492126"/>
            <a:ext cx="3940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</a:rPr>
              <a:t>True Global Footprint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0B8D66A5-D5BB-49CC-B9D2-853A9A08D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4310" y="5975228"/>
            <a:ext cx="1640072" cy="7155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3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(ADD YOUR LOGO HERE)</a:t>
            </a:r>
          </a:p>
          <a:p>
            <a:pPr algn="ctr" eaLnBrk="1" hangingPunct="1">
              <a:defRPr/>
            </a:pPr>
            <a:endParaRPr lang="en-US" sz="13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592E6A-6552-2EC1-6F81-112DC0FB0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72" y="1112289"/>
            <a:ext cx="7602371" cy="527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885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sitting on a bench overlooking the ocean&#10;&#10;Description automatically generated">
            <a:extLst>
              <a:ext uri="{FF2B5EF4-FFF2-40B4-BE49-F238E27FC236}">
                <a16:creationId xmlns:a16="http://schemas.microsoft.com/office/drawing/2014/main" id="{DB1648F8-EDBA-47E2-81E4-31E97F9ABE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1" r="20220"/>
          <a:stretch/>
        </p:blipFill>
        <p:spPr>
          <a:xfrm>
            <a:off x="597904" y="769602"/>
            <a:ext cx="4264552" cy="4394272"/>
          </a:xfrm>
          <a:custGeom>
            <a:avLst/>
            <a:gdLst>
              <a:gd name="connsiteX0" fmla="*/ 478762 w 4809744"/>
              <a:gd name="connsiteY0" fmla="*/ 0 h 4956048"/>
              <a:gd name="connsiteX1" fmla="*/ 4809744 w 4809744"/>
              <a:gd name="connsiteY1" fmla="*/ 0 h 4956048"/>
              <a:gd name="connsiteX2" fmla="*/ 4809744 w 4809744"/>
              <a:gd name="connsiteY2" fmla="*/ 4477286 h 4956048"/>
              <a:gd name="connsiteX3" fmla="*/ 4330982 w 4809744"/>
              <a:gd name="connsiteY3" fmla="*/ 4956048 h 4956048"/>
              <a:gd name="connsiteX4" fmla="*/ 0 w 4809744"/>
              <a:gd name="connsiteY4" fmla="*/ 4956048 h 4956048"/>
              <a:gd name="connsiteX5" fmla="*/ 0 w 4809744"/>
              <a:gd name="connsiteY5" fmla="*/ 478762 h 4956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9744" h="4956048">
                <a:moveTo>
                  <a:pt x="478762" y="0"/>
                </a:moveTo>
                <a:lnTo>
                  <a:pt x="4809744" y="0"/>
                </a:lnTo>
                <a:lnTo>
                  <a:pt x="4809744" y="4477286"/>
                </a:lnTo>
                <a:lnTo>
                  <a:pt x="4330982" y="4956048"/>
                </a:lnTo>
                <a:lnTo>
                  <a:pt x="0" y="4956048"/>
                </a:lnTo>
                <a:lnTo>
                  <a:pt x="0" y="478762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BB1455-B4E5-4FA8-8857-06BC4EC772A2}"/>
              </a:ext>
            </a:extLst>
          </p:cNvPr>
          <p:cNvSpPr txBox="1"/>
          <p:nvPr/>
        </p:nvSpPr>
        <p:spPr>
          <a:xfrm>
            <a:off x="5304307" y="1284500"/>
            <a:ext cx="332415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/>
              <a:t>Questions?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ADEAF5-8FA6-4CF0-B7D6-ABD9D8E3C406}"/>
              </a:ext>
            </a:extLst>
          </p:cNvPr>
          <p:cNvSpPr txBox="1"/>
          <p:nvPr/>
        </p:nvSpPr>
        <p:spPr>
          <a:xfrm>
            <a:off x="5304307" y="2420846"/>
            <a:ext cx="33241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Add your logo and contact info here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B46675CD-51D6-4377-9A89-D50C791E1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4310" y="5975228"/>
            <a:ext cx="1640072" cy="7155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3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(ADD YOUR LOGO HERE)</a:t>
            </a:r>
          </a:p>
          <a:p>
            <a:pPr algn="ctr" eaLnBrk="1" hangingPunct="1">
              <a:defRPr/>
            </a:pPr>
            <a:endParaRPr lang="en-US" sz="13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57358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7034F-04E9-44E0-924D-08F18588C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2108" y="1447800"/>
            <a:ext cx="5601891" cy="1143000"/>
          </a:xfrm>
        </p:spPr>
        <p:txBody>
          <a:bodyPr>
            <a:noAutofit/>
          </a:bodyPr>
          <a:lstStyle/>
          <a:p>
            <a:r>
              <a:rPr lang="en-US" sz="3600" dirty="0">
                <a:cs typeface="Calibri Light" panose="020F0302020204030204" pitchFamily="34" charset="0"/>
              </a:rPr>
              <a:t>Cruising as an accessible vacation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2FDC008-CBFF-4494-A240-E2431701710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tretch>
            <a:fillRect/>
          </a:stretch>
        </p:blipFill>
        <p:spPr>
          <a:xfrm rot="16200000">
            <a:off x="-379855" y="1886772"/>
            <a:ext cx="4535125" cy="302341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5B4409-304C-4CB4-A8A5-451F93BE2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542109" y="2777067"/>
            <a:ext cx="4708756" cy="2315928"/>
          </a:xfrm>
        </p:spPr>
        <p:txBody>
          <a:bodyPr>
            <a:noAutofit/>
          </a:bodyPr>
          <a:lstStyle/>
          <a:p>
            <a:pPr marL="257175" indent="-257175"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002060"/>
                </a:solidFill>
                <a:cs typeface="Calibri Light" panose="020F0302020204030204" pitchFamily="34" charset="0"/>
              </a:rPr>
              <a:t>Is mobility equipment right for me?</a:t>
            </a:r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en-US" sz="2400" b="1" i="1" dirty="0">
                <a:solidFill>
                  <a:srgbClr val="002060"/>
                </a:solidFill>
                <a:cs typeface="Calibri Light" panose="020F0302020204030204" pitchFamily="34" charset="0"/>
              </a:rPr>
              <a:t>Special Needs Group</a:t>
            </a:r>
          </a:p>
          <a:p>
            <a:pPr marL="257175" indent="-257175">
              <a:buFont typeface="Wingdings" panose="05000000000000000000" pitchFamily="2" charset="2"/>
              <a:buChar char="v"/>
            </a:pPr>
            <a:r>
              <a:rPr lang="en-US" sz="2400" b="1" dirty="0">
                <a:solidFill>
                  <a:srgbClr val="002060"/>
                </a:solidFill>
                <a:cs typeface="Calibri Light" panose="020F0302020204030204" pitchFamily="34" charset="0"/>
              </a:rPr>
              <a:t>Equipment information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F4CE51AA-E767-486E-BC82-8E23FA743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3553" y="5889166"/>
            <a:ext cx="1640072" cy="7155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3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(ADD YOUR LOGO HERE)</a:t>
            </a:r>
          </a:p>
          <a:p>
            <a:pPr algn="ctr" eaLnBrk="1" hangingPunct="1">
              <a:defRPr/>
            </a:pPr>
            <a:endParaRPr lang="en-US" sz="13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8413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rgbClr val="2AA4DA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1DD162-D193-4E72-8F3D-2136F369E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1478" y="1662666"/>
            <a:ext cx="3392832" cy="27113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105AA30-274D-499C-A6F4-00FABDF03F00}"/>
              </a:ext>
            </a:extLst>
          </p:cNvPr>
          <p:cNvSpPr txBox="1"/>
          <p:nvPr/>
        </p:nvSpPr>
        <p:spPr>
          <a:xfrm>
            <a:off x="575204" y="1375587"/>
            <a:ext cx="32004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 for a Travel Advisor who is a proud </a:t>
            </a:r>
            <a:r>
              <a:rPr lang="en-US" sz="3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SNG Certified Accessible Travel Advocate!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AAF51BDB-84B3-43D8-9A75-3CEE39FBD7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4310" y="5975228"/>
            <a:ext cx="1640072" cy="7155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3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(ADD YOUR LOGO HERE)</a:t>
            </a:r>
          </a:p>
          <a:p>
            <a:pPr algn="ctr" eaLnBrk="1" hangingPunct="1">
              <a:defRPr/>
            </a:pPr>
            <a:endParaRPr lang="en-US" sz="13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60480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9209669-0F27-485D-8A72-B5ED43A1F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794" y="1507694"/>
            <a:ext cx="2561742" cy="38426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03DB33-2CB8-4435-82A6-8E35AA85A4A7}"/>
              </a:ext>
            </a:extLst>
          </p:cNvPr>
          <p:cNvSpPr txBox="1"/>
          <p:nvPr/>
        </p:nvSpPr>
        <p:spPr>
          <a:xfrm>
            <a:off x="738555" y="1236091"/>
            <a:ext cx="4106008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ct val="50000"/>
              </a:spcBef>
              <a:buClr>
                <a:srgbClr val="2A8EBF"/>
              </a:buClr>
            </a:pPr>
            <a:r>
              <a:rPr lang="en-US" altLang="en-US" sz="3600" b="1" i="1" dirty="0">
                <a:solidFill>
                  <a:srgbClr val="002060"/>
                </a:solidFill>
              </a:rPr>
              <a:t>Did you know?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rgbClr val="002060"/>
                </a:solidFill>
              </a:rPr>
              <a:t> 12% of people with disabilities in the U.S. have taken a cruise in last 5 years (</a:t>
            </a:r>
            <a:r>
              <a:rPr lang="en-US" altLang="en-US" sz="1600" b="1" i="1" dirty="0">
                <a:solidFill>
                  <a:srgbClr val="002060"/>
                </a:solidFill>
              </a:rPr>
              <a:t>Open Doors Organization</a:t>
            </a:r>
            <a:r>
              <a:rPr lang="en-US" altLang="en-US" sz="1600" b="1" dirty="0">
                <a:solidFill>
                  <a:srgbClr val="002060"/>
                </a:solidFill>
              </a:rPr>
              <a:t> study)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rgbClr val="002060"/>
                </a:solidFill>
              </a:rPr>
              <a:t> Compare to 10% of the total U.S. population in the last 3 years (</a:t>
            </a:r>
            <a:r>
              <a:rPr lang="en-US" altLang="en-US" sz="1600" b="1" i="1" dirty="0">
                <a:solidFill>
                  <a:srgbClr val="002060"/>
                </a:solidFill>
              </a:rPr>
              <a:t>Cruise Line International Association r</a:t>
            </a:r>
            <a:r>
              <a:rPr lang="en-US" altLang="en-US" sz="1600" b="1" dirty="0">
                <a:solidFill>
                  <a:srgbClr val="002060"/>
                </a:solidFill>
              </a:rPr>
              <a:t>eport) 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rgbClr val="002060"/>
                </a:solidFill>
              </a:rPr>
              <a:t>Cruise Ships are Getting Larger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rgbClr val="002060"/>
                </a:solidFill>
              </a:rPr>
              <a:t>Royal Caribbean’s </a:t>
            </a:r>
            <a:r>
              <a:rPr lang="en-US" altLang="en-US" sz="1600" b="1" i="1" dirty="0">
                <a:solidFill>
                  <a:srgbClr val="002060"/>
                </a:solidFill>
              </a:rPr>
              <a:t>Allure of the Seas:</a:t>
            </a:r>
            <a:r>
              <a:rPr lang="en-US" altLang="en-US" sz="1600" b="1" dirty="0">
                <a:solidFill>
                  <a:srgbClr val="002060"/>
                </a:solidFill>
              </a:rPr>
              <a:t> 1,188 ft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en-US" sz="1600" b="1" dirty="0">
                <a:solidFill>
                  <a:srgbClr val="002060"/>
                </a:solidFill>
              </a:rPr>
              <a:t>Holland America Line’s </a:t>
            </a:r>
            <a:r>
              <a:rPr lang="en-US" altLang="en-US" sz="1600" b="1" i="1" dirty="0">
                <a:solidFill>
                  <a:srgbClr val="002060"/>
                </a:solidFill>
              </a:rPr>
              <a:t>Nieuw Amsterdam</a:t>
            </a:r>
            <a:r>
              <a:rPr lang="en-US" altLang="en-US" sz="1600" b="1" dirty="0">
                <a:solidFill>
                  <a:srgbClr val="002060"/>
                </a:solidFill>
              </a:rPr>
              <a:t>: 936 ft</a:t>
            </a:r>
          </a:p>
          <a:p>
            <a:pPr lvl="1">
              <a:spcBef>
                <a:spcPct val="50000"/>
              </a:spcBef>
              <a:buFont typeface="Wingdings" panose="05000000000000000000" pitchFamily="2" charset="2"/>
              <a:buChar char="Ø"/>
            </a:pPr>
            <a:endParaRPr lang="en-US" altLang="en-US" sz="1600" b="1" dirty="0">
              <a:solidFill>
                <a:srgbClr val="00206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en-US" altLang="en-US" sz="2000" b="1" dirty="0"/>
              <a:t>HOW ARE THEY ABLE TO DO IT?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endParaRPr lang="en-US" altLang="en-US" sz="1500" dirty="0">
              <a:solidFill>
                <a:srgbClr val="002060"/>
              </a:solidFill>
            </a:endParaRPr>
          </a:p>
          <a:p>
            <a:endParaRPr lang="en-US" sz="1350" dirty="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5EC84005-D257-4DF1-BB78-EFAE141B8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4310" y="5975228"/>
            <a:ext cx="1640072" cy="7155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3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(ADD YOUR LOGO HERE)</a:t>
            </a:r>
          </a:p>
          <a:p>
            <a:pPr algn="ctr" eaLnBrk="1" hangingPunct="1">
              <a:defRPr/>
            </a:pPr>
            <a:endParaRPr lang="en-US" sz="13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60348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1DD7D9-9DB5-476A-AC7C-585B7E3293A7}"/>
              </a:ext>
            </a:extLst>
          </p:cNvPr>
          <p:cNvSpPr txBox="1"/>
          <p:nvPr/>
        </p:nvSpPr>
        <p:spPr>
          <a:xfrm>
            <a:off x="3746838" y="4356099"/>
            <a:ext cx="4167617" cy="113030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450"/>
              </a:spcAft>
            </a:pPr>
            <a:r>
              <a:rPr lang="en-US" altLang="en-US" sz="2800" b="1" cap="all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What makes cruising accessible?</a:t>
            </a:r>
          </a:p>
          <a:p>
            <a:pPr>
              <a:spcBef>
                <a:spcPct val="0"/>
              </a:spcBef>
              <a:spcAft>
                <a:spcPts val="450"/>
              </a:spcAft>
            </a:pPr>
            <a:endParaRPr lang="en-US" sz="2700" cap="all" dirty="0">
              <a:ln w="3175" cmpd="sng">
                <a:noFill/>
              </a:ln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IMGP0510">
            <a:extLst>
              <a:ext uri="{FF2B5EF4-FFF2-40B4-BE49-F238E27FC236}">
                <a16:creationId xmlns:a16="http://schemas.microsoft.com/office/drawing/2014/main" id="{0C31F623-23E9-4D5A-BF49-8FF824B6F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86" y="627770"/>
            <a:ext cx="2578816" cy="26932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picture containing person, floor, wall, indoor&#10;&#10;Description automatically generated">
            <a:extLst>
              <a:ext uri="{FF2B5EF4-FFF2-40B4-BE49-F238E27FC236}">
                <a16:creationId xmlns:a16="http://schemas.microsoft.com/office/drawing/2014/main" id="{53AAED29-B099-452D-8DBE-E364D8119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387" y="3877564"/>
            <a:ext cx="2910968" cy="194307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006A97-63F0-4D1B-8909-2F66225E477D}"/>
              </a:ext>
            </a:extLst>
          </p:cNvPr>
          <p:cNvSpPr txBox="1"/>
          <p:nvPr/>
        </p:nvSpPr>
        <p:spPr>
          <a:xfrm>
            <a:off x="3414283" y="1371601"/>
            <a:ext cx="5214176" cy="2711450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2500" lnSpcReduction="10000"/>
          </a:bodyPr>
          <a:lstStyle/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2400" b="1" dirty="0">
                <a:solidFill>
                  <a:schemeClr val="bg2">
                    <a:lumMod val="75000"/>
                  </a:schemeClr>
                </a:solidFill>
                <a:cs typeface="Calibri" panose="020F0502020204030204" pitchFamily="34" charset="0"/>
              </a:rPr>
              <a:t>Accessible Staterooms</a:t>
            </a:r>
          </a:p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2400" b="1" dirty="0">
                <a:solidFill>
                  <a:schemeClr val="bg2">
                    <a:lumMod val="75000"/>
                  </a:schemeClr>
                </a:solidFill>
                <a:cs typeface="Calibri" panose="020F0502020204030204" pitchFamily="34" charset="0"/>
              </a:rPr>
              <a:t>Pool and Stateroom Lifts</a:t>
            </a:r>
          </a:p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2400" b="1" dirty="0">
                <a:solidFill>
                  <a:schemeClr val="bg2">
                    <a:lumMod val="75000"/>
                  </a:schemeClr>
                </a:solidFill>
                <a:cs typeface="Calibri" panose="020F0502020204030204" pitchFamily="34" charset="0"/>
              </a:rPr>
              <a:t>Automatic Doors, Ramps</a:t>
            </a:r>
          </a:p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2400" b="1" dirty="0">
                <a:solidFill>
                  <a:schemeClr val="bg2">
                    <a:lumMod val="75000"/>
                  </a:schemeClr>
                </a:solidFill>
                <a:cs typeface="Calibri" panose="020F0502020204030204" pitchFamily="34" charset="0"/>
              </a:rPr>
              <a:t>Assistive Listening Devices</a:t>
            </a:r>
          </a:p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2400" b="1" dirty="0">
                <a:solidFill>
                  <a:schemeClr val="bg2">
                    <a:lumMod val="75000"/>
                  </a:schemeClr>
                </a:solidFill>
                <a:cs typeface="Calibri" panose="020F0502020204030204" pitchFamily="34" charset="0"/>
              </a:rPr>
              <a:t>Portable Room Kits</a:t>
            </a:r>
          </a:p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r>
              <a:rPr lang="en-US" altLang="en-US" sz="2400" b="1" dirty="0">
                <a:solidFill>
                  <a:schemeClr val="bg2">
                    <a:lumMod val="75000"/>
                  </a:schemeClr>
                </a:solidFill>
                <a:cs typeface="Calibri" panose="020F0502020204030204" pitchFamily="34" charset="0"/>
              </a:rPr>
              <a:t>Braille, Tactile, Large Print</a:t>
            </a:r>
          </a:p>
          <a:p>
            <a:pPr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</a:pPr>
            <a:endParaRPr lang="en-US" sz="135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E3338859-BBA9-4E71-B520-9AFB2C9B0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4310" y="5975228"/>
            <a:ext cx="1640072" cy="7155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3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(ADD YOUR LOGO HERE)</a:t>
            </a:r>
          </a:p>
          <a:p>
            <a:pPr algn="ctr" eaLnBrk="1" hangingPunct="1">
              <a:defRPr/>
            </a:pPr>
            <a:endParaRPr lang="en-US" sz="13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6439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4D3039-4F94-4610-8D14-0863C98079C2}"/>
              </a:ext>
            </a:extLst>
          </p:cNvPr>
          <p:cNvSpPr txBox="1"/>
          <p:nvPr/>
        </p:nvSpPr>
        <p:spPr>
          <a:xfrm>
            <a:off x="334108" y="557167"/>
            <a:ext cx="8562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+mj-lt"/>
                <a:cs typeface="Calibri" panose="020F0502020204030204" pitchFamily="34" charset="0"/>
              </a:rPr>
              <a:t>Ask Yourself the Following Questions: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F416D7-CE09-4332-9228-BD41EE8E5F76}"/>
              </a:ext>
            </a:extLst>
          </p:cNvPr>
          <p:cNvSpPr txBox="1"/>
          <p:nvPr/>
        </p:nvSpPr>
        <p:spPr>
          <a:xfrm>
            <a:off x="418684" y="3841621"/>
            <a:ext cx="61641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If you answered “Yes” to any of these questions, you would benefit from using mobility and/or respiratory equipment!  Make sure to have a conversation with your Travel Advisor about what equipment is right for you.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97BCE5-7077-4DE7-88A9-15485F080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683" y="4918839"/>
            <a:ext cx="2692512" cy="1795009"/>
          </a:xfrm>
          <a:prstGeom prst="rect">
            <a:avLst/>
          </a:prstGeom>
        </p:spPr>
      </p:pic>
      <p:pic>
        <p:nvPicPr>
          <p:cNvPr id="6" name="Picture 5" descr="A person riding a bike down a dirt road&#10;&#10;Description automatically generated">
            <a:extLst>
              <a:ext uri="{FF2B5EF4-FFF2-40B4-BE49-F238E27FC236}">
                <a16:creationId xmlns:a16="http://schemas.microsoft.com/office/drawing/2014/main" id="{8572263A-4C6E-4F25-B593-1CA536E2CC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1909" y="1257145"/>
            <a:ext cx="2118762" cy="2890411"/>
          </a:xfrm>
          <a:prstGeom prst="rect">
            <a:avLst/>
          </a:prstGeom>
        </p:spPr>
      </p:pic>
      <p:pic>
        <p:nvPicPr>
          <p:cNvPr id="10" name="Picture 9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2F975425-F616-4B23-9008-8A835653C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644" y="4852541"/>
            <a:ext cx="2843804" cy="1895869"/>
          </a:xfrm>
          <a:prstGeom prst="rect">
            <a:avLst/>
          </a:prstGeom>
        </p:spPr>
      </p:pic>
      <p:sp>
        <p:nvSpPr>
          <p:cNvPr id="11" name="TextBox 1">
            <a:extLst>
              <a:ext uri="{FF2B5EF4-FFF2-40B4-BE49-F238E27FC236}">
                <a16:creationId xmlns:a16="http://schemas.microsoft.com/office/drawing/2014/main" id="{6C794D6D-36BC-4319-AE0F-17FF2E4B0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4310" y="5975228"/>
            <a:ext cx="1640072" cy="7155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3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(ADD YOUR LOGO HERE)</a:t>
            </a:r>
          </a:p>
          <a:p>
            <a:pPr algn="ctr" eaLnBrk="1" hangingPunct="1">
              <a:defRPr/>
            </a:pPr>
            <a:endParaRPr lang="en-US" sz="13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3" name="TextBox 2">
            <a:extLst>
              <a:ext uri="{FF2B5EF4-FFF2-40B4-BE49-F238E27FC236}">
                <a16:creationId xmlns:a16="http://schemas.microsoft.com/office/drawing/2014/main" id="{7450B5A8-CD97-14D0-38C8-AE906FE03884}"/>
              </a:ext>
            </a:extLst>
          </p:cNvPr>
          <p:cNvGraphicFramePr/>
          <p:nvPr/>
        </p:nvGraphicFramePr>
        <p:xfrm>
          <a:off x="164423" y="1257145"/>
          <a:ext cx="6418385" cy="2677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304745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7D08B-C186-443F-B88C-3A31C0D11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5554" y="252029"/>
            <a:ext cx="6400801" cy="1711200"/>
          </a:xfrm>
        </p:spPr>
        <p:txBody>
          <a:bodyPr/>
          <a:lstStyle/>
          <a:p>
            <a:r>
              <a:rPr lang="en-US" altLang="en-US" sz="3000" b="1" i="1">
                <a:solidFill>
                  <a:srgbClr val="002060"/>
                </a:solidFill>
                <a:latin typeface="Calibri" panose="020F0502020204030204" pitchFamily="34" charset="0"/>
              </a:rPr>
              <a:t>About</a:t>
            </a:r>
            <a:r>
              <a:rPr lang="en-US" altLang="en-US" sz="3000" b="1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3000" b="1" i="1">
                <a:solidFill>
                  <a:srgbClr val="002060"/>
                </a:solidFill>
                <a:latin typeface="Calibri" panose="020F0502020204030204" pitchFamily="34" charset="0"/>
              </a:rPr>
              <a:t>Special Needs Group </a:t>
            </a:r>
            <a:r>
              <a:rPr lang="en-US" altLang="en-US" sz="3000" b="1">
                <a:solidFill>
                  <a:srgbClr val="002060"/>
                </a:solidFill>
                <a:latin typeface="Calibri" panose="020F0502020204030204" pitchFamily="34" charset="0"/>
              </a:rPr>
              <a:t>– </a:t>
            </a:r>
            <a:r>
              <a:rPr lang="en-US" altLang="en-US" sz="3000" b="1" i="1">
                <a:solidFill>
                  <a:srgbClr val="002060"/>
                </a:solidFill>
                <a:latin typeface="Calibri" panose="020F0502020204030204" pitchFamily="34" charset="0"/>
              </a:rPr>
              <a:t>Delivering an Accessible World™</a:t>
            </a:r>
            <a:br>
              <a:rPr lang="en-US" altLang="en-US" b="1">
                <a:solidFill>
                  <a:srgbClr val="002060"/>
                </a:solidFill>
                <a:latin typeface="Calibri" panose="020F0502020204030204" pitchFamily="34" charset="0"/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1080C2-1951-4AAF-B88F-47C193A4E6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1922" y="1526996"/>
            <a:ext cx="6400800" cy="615359"/>
          </a:xfrm>
        </p:spPr>
        <p:txBody>
          <a:bodyPr>
            <a:normAutofit/>
          </a:bodyPr>
          <a:lstStyle/>
          <a:p>
            <a:r>
              <a:rPr lang="en-US" altLang="en-US" sz="1800" b="1">
                <a:solidFill>
                  <a:srgbClr val="002060"/>
                </a:solidFill>
                <a:latin typeface="Calibri" panose="020F0502020204030204" pitchFamily="34" charset="0"/>
              </a:rPr>
              <a:t>Dedicated to fulfilling the mobility, oxygen, and other special need requirements for the traveling public</a:t>
            </a:r>
            <a:endParaRPr lang="en-US" sz="1800" b="1" dirty="0">
              <a:solidFill>
                <a:srgbClr val="00206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F35C4F6-76D6-40CE-8724-B6A32657FC5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94807" y="147838"/>
            <a:ext cx="2704380" cy="33736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4AB17BD-3DB4-4D43-917E-8C9B23600486}"/>
              </a:ext>
            </a:extLst>
          </p:cNvPr>
          <p:cNvSpPr txBox="1"/>
          <p:nvPr/>
        </p:nvSpPr>
        <p:spPr>
          <a:xfrm>
            <a:off x="2917792" y="2115855"/>
            <a:ext cx="5225184" cy="4455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n-US" altLang="en-US" dirty="0">
                <a:latin typeface="Calibri" panose="020F0502020204030204" pitchFamily="34" charset="0"/>
              </a:rPr>
              <a:t> </a:t>
            </a:r>
            <a:r>
              <a:rPr lang="en-US" altLang="en-US" b="1" dirty="0">
                <a:latin typeface="Calibri" panose="020F0502020204030204" pitchFamily="34" charset="0"/>
              </a:rPr>
              <a:t>Headquartered in Ft. Lauderdale area – the hub of the cruise industry!</a:t>
            </a:r>
          </a:p>
          <a:p>
            <a:pPr marL="214313" indent="-214313"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n-US" altLang="en-US" b="1" dirty="0">
                <a:latin typeface="Calibri" panose="020F0502020204030204" pitchFamily="34" charset="0"/>
              </a:rPr>
              <a:t> Over 15 years in business handling special needs/special requests</a:t>
            </a:r>
          </a:p>
          <a:p>
            <a:pPr marL="214313" indent="-214313"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n-US" altLang="en-US" b="1" dirty="0">
                <a:latin typeface="Calibri" panose="020F0502020204030204" pitchFamily="34" charset="0"/>
              </a:rPr>
              <a:t> Serviced over 217 cities and ports in over 70 countries</a:t>
            </a:r>
          </a:p>
          <a:p>
            <a:pPr marL="214313" indent="-214313"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n-US" altLang="en-US" b="1" dirty="0">
                <a:latin typeface="Calibri" panose="020F0502020204030204" pitchFamily="34" charset="0"/>
              </a:rPr>
              <a:t> White Glove Service advantage – personalized delivery and demonstration service</a:t>
            </a:r>
          </a:p>
          <a:p>
            <a:pPr marL="214313" indent="-214313"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n-US" altLang="en-US" b="1" dirty="0">
                <a:latin typeface="Calibri" panose="020F0502020204030204" pitchFamily="34" charset="0"/>
              </a:rPr>
              <a:t> Preferred supplier of major cruise lines</a:t>
            </a:r>
          </a:p>
          <a:p>
            <a:pPr marL="214313" indent="-214313"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n-US" altLang="en-US" b="1" dirty="0">
                <a:latin typeface="Calibri" panose="020F0502020204030204" pitchFamily="34" charset="0"/>
              </a:rPr>
              <a:t> Emergency assistance 24 </a:t>
            </a:r>
            <a:r>
              <a:rPr lang="en-US" altLang="en-US" b="1" dirty="0" err="1">
                <a:latin typeface="Calibri" panose="020F0502020204030204" pitchFamily="34" charset="0"/>
              </a:rPr>
              <a:t>hrs</a:t>
            </a:r>
            <a:r>
              <a:rPr lang="en-US" altLang="en-US" b="1" dirty="0">
                <a:latin typeface="Calibri" panose="020F0502020204030204" pitchFamily="34" charset="0"/>
              </a:rPr>
              <a:t>/day, 7 days/week</a:t>
            </a:r>
          </a:p>
          <a:p>
            <a:pPr marL="214313" indent="-214313">
              <a:spcBef>
                <a:spcPct val="50000"/>
              </a:spcBef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en-US" altLang="en-US" b="1" dirty="0">
                <a:latin typeface="Calibri" panose="020F0502020204030204" pitchFamily="34" charset="0"/>
              </a:rPr>
              <a:t> SNG services hotels, convention centers, and theme parks too!</a:t>
            </a:r>
          </a:p>
          <a:p>
            <a:endParaRPr lang="en-US" sz="1350" dirty="0"/>
          </a:p>
        </p:txBody>
      </p:sp>
      <p:pic>
        <p:nvPicPr>
          <p:cNvPr id="5" name="Picture 4" descr="A picture containing outdoor, person, man, road&#10;&#10;Description automatically generated">
            <a:extLst>
              <a:ext uri="{FF2B5EF4-FFF2-40B4-BE49-F238E27FC236}">
                <a16:creationId xmlns:a16="http://schemas.microsoft.com/office/drawing/2014/main" id="{963853FD-4DCB-4F50-836C-9D409C56A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104" y="3603987"/>
            <a:ext cx="2457786" cy="2966934"/>
          </a:xfrm>
          <a:prstGeom prst="rect">
            <a:avLst/>
          </a:prstGeom>
        </p:spPr>
      </p:pic>
      <p:sp>
        <p:nvSpPr>
          <p:cNvPr id="31" name="TextBox 1">
            <a:extLst>
              <a:ext uri="{FF2B5EF4-FFF2-40B4-BE49-F238E27FC236}">
                <a16:creationId xmlns:a16="http://schemas.microsoft.com/office/drawing/2014/main" id="{CC70659E-E43D-4FA1-8ABA-D1B1259B3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4310" y="5975228"/>
            <a:ext cx="1640072" cy="7155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3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(ADD YOUR LOGO HERE)</a:t>
            </a:r>
          </a:p>
          <a:p>
            <a:pPr algn="ctr" eaLnBrk="1" hangingPunct="1">
              <a:defRPr/>
            </a:pPr>
            <a:endParaRPr lang="en-US" sz="13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3877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006E34-7684-48D4-9ED6-B40BF05E3DD8}"/>
              </a:ext>
            </a:extLst>
          </p:cNvPr>
          <p:cNvSpPr txBox="1"/>
          <p:nvPr/>
        </p:nvSpPr>
        <p:spPr>
          <a:xfrm>
            <a:off x="366599" y="406579"/>
            <a:ext cx="86375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+mj-lt"/>
                <a:cs typeface="Calibri Light"/>
              </a:rPr>
              <a:t>SNG White Glove Service™</a:t>
            </a:r>
            <a:br>
              <a:rPr lang="en-US" sz="2800" b="1" dirty="0">
                <a:solidFill>
                  <a:srgbClr val="002060"/>
                </a:solidFill>
                <a:latin typeface="+mj-lt"/>
                <a:cs typeface="Calibri Light"/>
              </a:rPr>
            </a:br>
            <a:r>
              <a:rPr lang="en-US" sz="2800" b="1" dirty="0">
                <a:solidFill>
                  <a:srgbClr val="002060"/>
                </a:solidFill>
                <a:latin typeface="+mj-lt"/>
                <a:cs typeface="Calibri Light"/>
              </a:rPr>
              <a:t>Personalized Delivery and Demonstration Service</a:t>
            </a:r>
            <a:endParaRPr lang="en-US" sz="2800" b="1" dirty="0">
              <a:solidFill>
                <a:srgbClr val="002060"/>
              </a:solidFill>
              <a:latin typeface="+mj-lt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73BD80DE-7A11-4AE5-9B5A-2DD9185388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4156795"/>
              </p:ext>
            </p:extLst>
          </p:nvPr>
        </p:nvGraphicFramePr>
        <p:xfrm>
          <a:off x="376938" y="2389872"/>
          <a:ext cx="6806061" cy="2538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783894A0-BAA3-4821-BF6B-C5681109A36D}"/>
              </a:ext>
            </a:extLst>
          </p:cNvPr>
          <p:cNvSpPr txBox="1"/>
          <p:nvPr/>
        </p:nvSpPr>
        <p:spPr>
          <a:xfrm>
            <a:off x="516367" y="1482334"/>
            <a:ext cx="6867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Elevating The Guest Experience in Four Simple Steps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CD77F9-99D2-4F09-B615-DEAEF894BCFA}"/>
              </a:ext>
            </a:extLst>
          </p:cNvPr>
          <p:cNvSpPr txBox="1"/>
          <p:nvPr/>
        </p:nvSpPr>
        <p:spPr>
          <a:xfrm>
            <a:off x="629322" y="6036130"/>
            <a:ext cx="6301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Ask us for more details!</a:t>
            </a:r>
          </a:p>
        </p:txBody>
      </p:sp>
      <p:pic>
        <p:nvPicPr>
          <p:cNvPr id="6" name="Picture 5" descr="A picture containing person, object&#10;&#10;Description automatically generated">
            <a:extLst>
              <a:ext uri="{FF2B5EF4-FFF2-40B4-BE49-F238E27FC236}">
                <a16:creationId xmlns:a16="http://schemas.microsoft.com/office/drawing/2014/main" id="{5C8419DC-43BB-4B70-9F37-61D374A0C2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84311" y="1904065"/>
            <a:ext cx="1517569" cy="2183841"/>
          </a:xfrm>
          <a:prstGeom prst="rect">
            <a:avLst/>
          </a:prstGeom>
        </p:spPr>
      </p:pic>
      <p:sp>
        <p:nvSpPr>
          <p:cNvPr id="10" name="TextBox 1">
            <a:extLst>
              <a:ext uri="{FF2B5EF4-FFF2-40B4-BE49-F238E27FC236}">
                <a16:creationId xmlns:a16="http://schemas.microsoft.com/office/drawing/2014/main" id="{65171429-08B8-4BB7-900E-6DC435369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4310" y="5975228"/>
            <a:ext cx="1640072" cy="7155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3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(ADD YOUR LOGO HERE)</a:t>
            </a:r>
          </a:p>
          <a:p>
            <a:pPr algn="ctr" eaLnBrk="1" hangingPunct="1">
              <a:defRPr/>
            </a:pPr>
            <a:endParaRPr lang="en-US" sz="135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6206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B86EEAC6-011F-4499-ACFF-2FDC742DB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970F14D-B6E6-40EA-96B4-4E18D0CF9D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FCF8D96-ACCE-4A38-BFE7-4D631184D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59254"/>
            <a:ext cx="4206191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EFAFB0-ED32-4FFA-A3A0-EDD1C3D5B3AF}"/>
              </a:ext>
            </a:extLst>
          </p:cNvPr>
          <p:cNvSpPr txBox="1"/>
          <p:nvPr/>
        </p:nvSpPr>
        <p:spPr>
          <a:xfrm>
            <a:off x="216936" y="868655"/>
            <a:ext cx="3749222" cy="125546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cap="all" spc="-60" dirty="0">
                <a:ln w="3175" cmpd="sng">
                  <a:noFill/>
                </a:ln>
                <a:solidFill>
                  <a:srgbClr val="FFFFFF"/>
                </a:solidFill>
                <a:latin typeface="+mj-lt"/>
                <a:ea typeface="+mj-ea"/>
                <a:cs typeface="+mj-cs"/>
              </a:rPr>
              <a:t>Placing an Order is So Easy!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DEC409-AB14-43B4-BE09-2ABF318E3251}"/>
              </a:ext>
            </a:extLst>
          </p:cNvPr>
          <p:cNvSpPr txBox="1"/>
          <p:nvPr/>
        </p:nvSpPr>
        <p:spPr>
          <a:xfrm>
            <a:off x="228484" y="2233525"/>
            <a:ext cx="3749222" cy="350805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1433" defTabSz="9144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1300" b="1" dirty="0">
                <a:solidFill>
                  <a:srgbClr val="FFFFFF"/>
                </a:solidFill>
              </a:rPr>
              <a:t>Please call or visit our website: </a:t>
            </a:r>
            <a:r>
              <a:rPr lang="en-US" sz="1300" b="1" dirty="0">
                <a:solidFill>
                  <a:srgbClr val="FF0000"/>
                </a:solidFill>
              </a:rPr>
              <a:t>(insert your website here)</a:t>
            </a:r>
          </a:p>
          <a:p>
            <a:pPr marL="31433" defTabSz="9144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1300" b="1" dirty="0">
                <a:solidFill>
                  <a:srgbClr val="FFFFFF"/>
                </a:solidFill>
              </a:rPr>
              <a:t>We will need:</a:t>
            </a:r>
          </a:p>
          <a:p>
            <a:pPr marL="31433" defTabSz="9144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1300" b="1" dirty="0">
                <a:solidFill>
                  <a:srgbClr val="FFFFFF"/>
                </a:solidFill>
              </a:rPr>
              <a:t>Contact Info – Full Name, Address, Telephone, Email</a:t>
            </a:r>
          </a:p>
          <a:p>
            <a:pPr marL="31433" defTabSz="9144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1300" b="1" dirty="0">
                <a:solidFill>
                  <a:srgbClr val="FFFFFF"/>
                </a:solidFill>
              </a:rPr>
              <a:t>Equipment Desired – Type </a:t>
            </a:r>
          </a:p>
          <a:p>
            <a:pPr marL="31433" defTabSz="9144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1300" b="1" dirty="0">
                <a:solidFill>
                  <a:srgbClr val="FFFFFF"/>
                </a:solidFill>
              </a:rPr>
              <a:t>For Mobility Items – Height &amp; Weight of User</a:t>
            </a:r>
          </a:p>
          <a:p>
            <a:pPr marL="31433" defTabSz="9144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1300" b="1" dirty="0">
                <a:solidFill>
                  <a:srgbClr val="FFFFFF"/>
                </a:solidFill>
              </a:rPr>
              <a:t>For Oxygen Items – Type of Equipment Used at Home </a:t>
            </a:r>
          </a:p>
          <a:p>
            <a:pPr marL="31433" defTabSz="9144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1300" b="1" dirty="0">
                <a:solidFill>
                  <a:srgbClr val="FFFFFF"/>
                </a:solidFill>
              </a:rPr>
              <a:t>	Liter Flow Per Minute (LPM)</a:t>
            </a:r>
          </a:p>
          <a:p>
            <a:pPr marL="31433" defTabSz="9144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1300" b="1" dirty="0">
                <a:solidFill>
                  <a:srgbClr val="FFFFFF"/>
                </a:solidFill>
              </a:rPr>
              <a:t>	How Many Hours Used Per Day</a:t>
            </a:r>
          </a:p>
          <a:p>
            <a:pPr marL="31433" defTabSz="9144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1300" b="1" dirty="0">
                <a:solidFill>
                  <a:srgbClr val="FFFFFF"/>
                </a:solidFill>
              </a:rPr>
              <a:t>	Do You Need Oxygen for a Flight</a:t>
            </a:r>
          </a:p>
          <a:p>
            <a:pPr marL="31433" defTabSz="9144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1300" b="1" dirty="0">
                <a:solidFill>
                  <a:srgbClr val="FFFFFF"/>
                </a:solidFill>
              </a:rPr>
              <a:t>	Prescription or Certificate of Medical 	Necessity Required</a:t>
            </a:r>
          </a:p>
          <a:p>
            <a:pPr marL="31433" defTabSz="9144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r>
              <a:rPr lang="en-US" sz="1300" b="1" dirty="0">
                <a:solidFill>
                  <a:srgbClr val="FFFFFF"/>
                </a:solidFill>
              </a:rPr>
              <a:t>Payment Info – Full Credit Card Info Taken at Time of Booking</a:t>
            </a:r>
          </a:p>
          <a:p>
            <a:pPr marL="31433" defTabSz="9144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80000"/>
              <a:defRPr/>
            </a:pPr>
            <a:endParaRPr lang="en-US" sz="1000" dirty="0">
              <a:solidFill>
                <a:srgbClr val="FFFFFF"/>
              </a:solidFill>
            </a:endParaRPr>
          </a:p>
        </p:txBody>
      </p:sp>
      <p:pic>
        <p:nvPicPr>
          <p:cNvPr id="9" name="Picture 8" descr="A picture containing indoor, table, sitting, red&#10;&#10;Description automatically generated">
            <a:extLst>
              <a:ext uri="{FF2B5EF4-FFF2-40B4-BE49-F238E27FC236}">
                <a16:creationId xmlns:a16="http://schemas.microsoft.com/office/drawing/2014/main" id="{DDB328AA-DB1A-4ECA-8DA2-45ECAF46D4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429" b="-3"/>
          <a:stretch/>
        </p:blipFill>
        <p:spPr>
          <a:xfrm rot="16200000">
            <a:off x="3861423" y="1460201"/>
            <a:ext cx="5330650" cy="3928755"/>
          </a:xfrm>
          <a:prstGeom prst="rect">
            <a:avLst/>
          </a:prstGeom>
        </p:spPr>
      </p:pic>
      <p:sp>
        <p:nvSpPr>
          <p:cNvPr id="29" name="TextBox 1">
            <a:extLst>
              <a:ext uri="{FF2B5EF4-FFF2-40B4-BE49-F238E27FC236}">
                <a16:creationId xmlns:a16="http://schemas.microsoft.com/office/drawing/2014/main" id="{C275D0C5-A90A-4987-B699-E5A389BBB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4310" y="5975228"/>
            <a:ext cx="1640072" cy="79252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Aft>
                <a:spcPts val="600"/>
              </a:spcAft>
              <a:defRPr/>
            </a:pPr>
            <a:r>
              <a:rPr lang="en-US" sz="135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(ADD YOUR LOGO HERE)</a:t>
            </a:r>
            <a:endParaRPr lang="en-US" sz="135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spcAft>
                <a:spcPts val="600"/>
              </a:spcAft>
              <a:defRPr/>
            </a:pPr>
            <a:endParaRPr lang="en-US" sz="135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99784065"/>
      </p:ext>
    </p:extLst>
  </p:cSld>
  <p:clrMapOvr>
    <a:masterClrMapping/>
  </p:clrMapOvr>
</p:sld>
</file>

<file path=ppt/theme/theme1.xml><?xml version="1.0" encoding="utf-8"?>
<a:theme xmlns:a="http://schemas.openxmlformats.org/drawingml/2006/main" name="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238</TotalTime>
  <Words>881</Words>
  <Application>Microsoft Office PowerPoint</Application>
  <PresentationFormat>On-screen Show (4:3)</PresentationFormat>
  <Paragraphs>106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Corbel</vt:lpstr>
      <vt:lpstr>Wingdings</vt:lpstr>
      <vt:lpstr>Wingdings 2</vt:lpstr>
      <vt:lpstr>Wingdings 3</vt:lpstr>
      <vt:lpstr>Frame</vt:lpstr>
      <vt:lpstr>Making Travel Accessible</vt:lpstr>
      <vt:lpstr>Cruising as an accessible vacation</vt:lpstr>
      <vt:lpstr>PowerPoint Presentation</vt:lpstr>
      <vt:lpstr>PowerPoint Presentation</vt:lpstr>
      <vt:lpstr>PowerPoint Presentation</vt:lpstr>
      <vt:lpstr>PowerPoint Presentation</vt:lpstr>
      <vt:lpstr>About Special Needs Group – Delivering an Accessible World™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SNG Currently Serves 217 Metropolitan  Areas 70 Countries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Travel Accessible</dc:title>
  <dc:creator>Karen Leonard</dc:creator>
  <cp:lastModifiedBy>Karen Leonard</cp:lastModifiedBy>
  <cp:revision>20</cp:revision>
  <dcterms:created xsi:type="dcterms:W3CDTF">2019-03-05T20:27:34Z</dcterms:created>
  <dcterms:modified xsi:type="dcterms:W3CDTF">2022-09-20T16:06:38Z</dcterms:modified>
</cp:coreProperties>
</file>